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4" r:id="rId3"/>
    <p:sldId id="270" r:id="rId4"/>
    <p:sldId id="271" r:id="rId5"/>
    <p:sldId id="275" r:id="rId6"/>
    <p:sldId id="276" r:id="rId7"/>
    <p:sldId id="266" r:id="rId8"/>
    <p:sldId id="268" r:id="rId9"/>
    <p:sldId id="267" r:id="rId10"/>
    <p:sldId id="269" r:id="rId11"/>
    <p:sldId id="256" r:id="rId12"/>
    <p:sldId id="259" r:id="rId13"/>
    <p:sldId id="258" r:id="rId14"/>
    <p:sldId id="273" r:id="rId15"/>
    <p:sldId id="277" r:id="rId16"/>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A4A"/>
    <a:srgbClr val="01DE03"/>
    <a:srgbClr val="FBF5BB"/>
    <a:srgbClr val="968C73"/>
    <a:srgbClr val="F6FB89"/>
    <a:srgbClr val="F8FB53"/>
    <a:srgbClr val="85C77C"/>
    <a:srgbClr val="9BE58D"/>
    <a:srgbClr val="5CB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8" autoAdjust="0"/>
    <p:restoredTop sz="93896" autoAdjust="0"/>
  </p:normalViewPr>
  <p:slideViewPr>
    <p:cSldViewPr snapToGrid="0" snapToObjects="1">
      <p:cViewPr varScale="1">
        <p:scale>
          <a:sx n="95" d="100"/>
          <a:sy n="95" d="100"/>
        </p:scale>
        <p:origin x="1656" y="176"/>
      </p:cViewPr>
      <p:guideLst>
        <p:guide orient="horz"/>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en-US"/>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p:txBody>
          <a:bodyPr/>
          <a:lstStyle/>
          <a:p>
            <a:fld id="{6C512389-FB3B-E94B-B3DB-498F6BF6ED49}" type="datetimeFigureOut">
              <a:rPr lang="nl-NL" smtClean="0"/>
              <a:t>24-02-19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2233399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6C512389-FB3B-E94B-B3DB-498F6BF6ED49}" type="datetimeFigureOut">
              <a:rPr lang="nl-NL" smtClean="0"/>
              <a:t>24-02-19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480218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6C512389-FB3B-E94B-B3DB-498F6BF6ED49}" type="datetimeFigureOut">
              <a:rPr lang="nl-NL" smtClean="0"/>
              <a:t>24-02-19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249489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6C512389-FB3B-E94B-B3DB-498F6BF6ED49}" type="datetimeFigureOut">
              <a:rPr lang="nl-NL" smtClean="0"/>
              <a:t>24-02-19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110320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6C512389-FB3B-E94B-B3DB-498F6BF6ED49}" type="datetimeFigureOut">
              <a:rPr lang="nl-NL" smtClean="0"/>
              <a:t>24-02-19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306808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6C512389-FB3B-E94B-B3DB-498F6BF6ED49}" type="datetimeFigureOut">
              <a:rPr lang="nl-NL" smtClean="0"/>
              <a:t>24-02-19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3886395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6C512389-FB3B-E94B-B3DB-498F6BF6ED49}" type="datetimeFigureOut">
              <a:rPr lang="nl-NL" smtClean="0"/>
              <a:t>24-02-19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274536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6C512389-FB3B-E94B-B3DB-498F6BF6ED49}" type="datetimeFigureOut">
              <a:rPr lang="nl-NL" smtClean="0"/>
              <a:t>24-02-19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2403567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C512389-FB3B-E94B-B3DB-498F6BF6ED49}" type="datetimeFigureOut">
              <a:rPr lang="nl-NL" smtClean="0"/>
              <a:t>24-02-19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363316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6C512389-FB3B-E94B-B3DB-498F6BF6ED49}" type="datetimeFigureOut">
              <a:rPr lang="nl-NL" smtClean="0"/>
              <a:t>24-02-19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140700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6C512389-FB3B-E94B-B3DB-498F6BF6ED49}" type="datetimeFigureOut">
              <a:rPr lang="nl-NL" smtClean="0"/>
              <a:t>24-02-19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184968-CD69-D444-9159-64B96FC08713}" type="slidenum">
              <a:rPr lang="nl-NL" smtClean="0"/>
              <a:t>‹nr.›</a:t>
            </a:fld>
            <a:endParaRPr lang="nl-NL"/>
          </a:p>
        </p:txBody>
      </p:sp>
    </p:spTree>
    <p:extLst>
      <p:ext uri="{BB962C8B-B14F-4D97-AF65-F5344CB8AC3E}">
        <p14:creationId xmlns:p14="http://schemas.microsoft.com/office/powerpoint/2010/main" val="297026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2389-FB3B-E94B-B3DB-498F6BF6ED49}" type="datetimeFigureOut">
              <a:rPr lang="nl-NL" smtClean="0"/>
              <a:t>24-02-19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84968-CD69-D444-9159-64B96FC08713}" type="slidenum">
              <a:rPr lang="nl-NL" smtClean="0"/>
              <a:t>‹nr.›</a:t>
            </a:fld>
            <a:endParaRPr lang="nl-NL"/>
          </a:p>
        </p:txBody>
      </p:sp>
    </p:spTree>
    <p:extLst>
      <p:ext uri="{BB962C8B-B14F-4D97-AF65-F5344CB8AC3E}">
        <p14:creationId xmlns:p14="http://schemas.microsoft.com/office/powerpoint/2010/main" val="194242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emf"/><Relationship Id="rId4" Type="http://schemas.openxmlformats.org/officeDocument/2006/relationships/image" Target="../media/image6.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437" y="2832101"/>
            <a:ext cx="3961078" cy="3886199"/>
          </a:xfrm>
          <a:prstGeom prst="rect">
            <a:avLst/>
          </a:prstGeom>
        </p:spPr>
      </p:pic>
      <p:sp>
        <p:nvSpPr>
          <p:cNvPr id="7" name="Rechthoek 6"/>
          <p:cNvSpPr/>
          <p:nvPr/>
        </p:nvSpPr>
        <p:spPr>
          <a:xfrm>
            <a:off x="2185030" y="4231741"/>
            <a:ext cx="252285" cy="3014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Ovaal 10"/>
          <p:cNvSpPr>
            <a:spLocks noChangeAspect="1"/>
          </p:cNvSpPr>
          <p:nvPr/>
        </p:nvSpPr>
        <p:spPr>
          <a:xfrm>
            <a:off x="2071635" y="3795476"/>
            <a:ext cx="113395" cy="11339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ekstvak 11"/>
          <p:cNvSpPr txBox="1"/>
          <p:nvPr/>
        </p:nvSpPr>
        <p:spPr>
          <a:xfrm>
            <a:off x="1308100" y="3620077"/>
            <a:ext cx="781965" cy="276999"/>
          </a:xfrm>
          <a:prstGeom prst="rect">
            <a:avLst/>
          </a:prstGeom>
          <a:noFill/>
        </p:spPr>
        <p:txBody>
          <a:bodyPr wrap="square" rtlCol="0">
            <a:spAutoFit/>
          </a:bodyPr>
          <a:lstStyle/>
          <a:p>
            <a:r>
              <a:rPr lang="nl-NL" sz="1200" b="1" dirty="0"/>
              <a:t>Rabat</a:t>
            </a:r>
          </a:p>
        </p:txBody>
      </p:sp>
      <p:sp>
        <p:nvSpPr>
          <p:cNvPr id="13" name="Tekstvak 12"/>
          <p:cNvSpPr txBox="1"/>
          <p:nvPr/>
        </p:nvSpPr>
        <p:spPr>
          <a:xfrm>
            <a:off x="2437315" y="4142841"/>
            <a:ext cx="1084966" cy="461665"/>
          </a:xfrm>
          <a:prstGeom prst="rect">
            <a:avLst/>
          </a:prstGeom>
          <a:noFill/>
        </p:spPr>
        <p:txBody>
          <a:bodyPr wrap="square" rtlCol="0">
            <a:spAutoFit/>
          </a:bodyPr>
          <a:lstStyle/>
          <a:p>
            <a:r>
              <a:rPr lang="nl-NL" sz="1200" b="1" dirty="0"/>
              <a:t>Todra</a:t>
            </a:r>
          </a:p>
          <a:p>
            <a:r>
              <a:rPr lang="nl-NL" sz="1200" b="1" dirty="0"/>
              <a:t>Regio</a:t>
            </a:r>
          </a:p>
        </p:txBody>
      </p:sp>
      <p:sp>
        <p:nvSpPr>
          <p:cNvPr id="9" name="Tekstvak 8"/>
          <p:cNvSpPr txBox="1"/>
          <p:nvPr/>
        </p:nvSpPr>
        <p:spPr>
          <a:xfrm>
            <a:off x="129637" y="225443"/>
            <a:ext cx="3056609" cy="477054"/>
          </a:xfrm>
          <a:prstGeom prst="rect">
            <a:avLst/>
          </a:prstGeom>
          <a:noFill/>
        </p:spPr>
        <p:txBody>
          <a:bodyPr wrap="none" rtlCol="0">
            <a:spAutoFit/>
          </a:bodyPr>
          <a:lstStyle/>
          <a:p>
            <a:r>
              <a:rPr lang="nl-NL" sz="2500" b="1" dirty="0"/>
              <a:t>Het verhaal van </a:t>
            </a:r>
            <a:r>
              <a:rPr lang="nl-NL" sz="2500" b="1" dirty="0" err="1"/>
              <a:t>Esma</a:t>
            </a:r>
            <a:endParaRPr lang="nl-NL" sz="2500" b="1" dirty="0"/>
          </a:p>
        </p:txBody>
      </p:sp>
      <p:pic>
        <p:nvPicPr>
          <p:cNvPr id="3" name="Afbeelding 2">
            <a:extLst>
              <a:ext uri="{FF2B5EF4-FFF2-40B4-BE49-F238E27FC236}">
                <a16:creationId xmlns:a16="http://schemas.microsoft.com/office/drawing/2014/main" id="{451DA3FC-EA04-8E40-8C4D-3289F216BCA5}"/>
              </a:ext>
            </a:extLst>
          </p:cNvPr>
          <p:cNvPicPr>
            <a:picLocks noChangeAspect="1"/>
          </p:cNvPicPr>
          <p:nvPr/>
        </p:nvPicPr>
        <p:blipFill rotWithShape="1">
          <a:blip r:embed="rId3"/>
          <a:srcRect l="38656" t="3263" r="22365" b="42802"/>
          <a:stretch/>
        </p:blipFill>
        <p:spPr>
          <a:xfrm>
            <a:off x="6250211" y="2862401"/>
            <a:ext cx="2087370" cy="3507111"/>
          </a:xfrm>
          <a:prstGeom prst="rect">
            <a:avLst/>
          </a:prstGeom>
        </p:spPr>
      </p:pic>
      <p:sp>
        <p:nvSpPr>
          <p:cNvPr id="14" name="Toelichting met afgeronde rechthoek 13">
            <a:extLst>
              <a:ext uri="{FF2B5EF4-FFF2-40B4-BE49-F238E27FC236}">
                <a16:creationId xmlns:a16="http://schemas.microsoft.com/office/drawing/2014/main" id="{29CFD58E-50CC-0E40-A1C3-A5D476E1F3B4}"/>
              </a:ext>
            </a:extLst>
          </p:cNvPr>
          <p:cNvSpPr/>
          <p:nvPr/>
        </p:nvSpPr>
        <p:spPr>
          <a:xfrm>
            <a:off x="3627661" y="825499"/>
            <a:ext cx="5245100" cy="1549401"/>
          </a:xfrm>
          <a:prstGeom prst="wedgeRoundRectCallout">
            <a:avLst>
              <a:gd name="adj1" fmla="val 21677"/>
              <a:gd name="adj2" fmla="val 121131"/>
              <a:gd name="adj3" fmla="val 16667"/>
            </a:avLst>
          </a:prstGeom>
          <a:solidFill>
            <a:schemeClr val="bg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vert="horz" wrap="square" lIns="72000" rIns="72000" rtlCol="0" anchor="ctr">
            <a:noAutofit/>
          </a:bodyPr>
          <a:lstStyle/>
          <a:p>
            <a:pPr>
              <a:spcAft>
                <a:spcPts val="0"/>
              </a:spcAft>
            </a:pPr>
            <a:r>
              <a:rPr lang="nl-NL" kern="1200" dirty="0">
                <a:solidFill>
                  <a:srgbClr val="000000"/>
                </a:solidFill>
                <a:effectLst/>
                <a:ea typeface="ＭＳ 明朝"/>
                <a:cs typeface="Times New Roman"/>
              </a:rPr>
              <a:t>Ik ben </a:t>
            </a:r>
            <a:r>
              <a:rPr lang="nl-NL" kern="1200" dirty="0" err="1">
                <a:solidFill>
                  <a:srgbClr val="000000"/>
                </a:solidFill>
                <a:effectLst/>
                <a:ea typeface="ＭＳ 明朝"/>
                <a:cs typeface="Times New Roman"/>
              </a:rPr>
              <a:t>Esma</a:t>
            </a:r>
            <a:r>
              <a:rPr lang="nl-NL" kern="1200" dirty="0">
                <a:solidFill>
                  <a:srgbClr val="000000"/>
                </a:solidFill>
                <a:effectLst/>
                <a:ea typeface="ＭＳ 明朝"/>
                <a:cs typeface="Times New Roman"/>
              </a:rPr>
              <a:t>. Ik ben geboren in de Todra Regio in Marokko. Mijn ouders hebben weinig geld, en willen mij naar mijn oom en tante in Rabat sturen. Zij  wonen daar in een </a:t>
            </a:r>
            <a:r>
              <a:rPr lang="nl-NL" i="1" kern="1200" dirty="0">
                <a:solidFill>
                  <a:srgbClr val="000000"/>
                </a:solidFill>
                <a:effectLst/>
                <a:ea typeface="ＭＳ 明朝"/>
                <a:cs typeface="Times New Roman"/>
              </a:rPr>
              <a:t>bidonville (=sloppenwijk)</a:t>
            </a:r>
            <a:r>
              <a:rPr lang="nl-NL" kern="1200" dirty="0">
                <a:solidFill>
                  <a:srgbClr val="000000"/>
                </a:solidFill>
                <a:effectLst/>
                <a:ea typeface="ＭＳ 明朝"/>
                <a:cs typeface="Times New Roman"/>
              </a:rPr>
              <a:t>. Ik ben nog nooit in Rabat geweest. Ik wil helemaal niet weg. </a:t>
            </a:r>
            <a:endParaRPr lang="en-US" dirty="0">
              <a:effectLst/>
              <a:latin typeface="Times"/>
              <a:ea typeface="ＭＳ 明朝"/>
              <a:cs typeface="Times New Roman"/>
            </a:endParaRPr>
          </a:p>
        </p:txBody>
      </p:sp>
    </p:spTree>
    <p:extLst>
      <p:ext uri="{BB962C8B-B14F-4D97-AF65-F5344CB8AC3E}">
        <p14:creationId xmlns:p14="http://schemas.microsoft.com/office/powerpoint/2010/main" val="3780375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hthoek 291"/>
          <p:cNvSpPr/>
          <p:nvPr/>
        </p:nvSpPr>
        <p:spPr>
          <a:xfrm>
            <a:off x="97503" y="63962"/>
            <a:ext cx="9046498" cy="6753398"/>
          </a:xfrm>
          <a:prstGeom prst="rect">
            <a:avLst/>
          </a:prstGeom>
          <a:solidFill>
            <a:schemeClr val="accent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60" name="Rechthoek 259"/>
          <p:cNvSpPr/>
          <p:nvPr/>
        </p:nvSpPr>
        <p:spPr>
          <a:xfrm>
            <a:off x="192530" y="994363"/>
            <a:ext cx="7526544" cy="5710002"/>
          </a:xfrm>
          <a:prstGeom prst="rect">
            <a:avLst/>
          </a:pr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59" name="Rechthoek 258"/>
          <p:cNvSpPr/>
          <p:nvPr/>
        </p:nvSpPr>
        <p:spPr>
          <a:xfrm>
            <a:off x="1578908" y="1371372"/>
            <a:ext cx="4733506" cy="5222468"/>
          </a:xfrm>
          <a:prstGeom prst="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42" name="Rechthoek 41"/>
          <p:cNvSpPr/>
          <p:nvPr/>
        </p:nvSpPr>
        <p:spPr>
          <a:xfrm>
            <a:off x="295658" y="1371372"/>
            <a:ext cx="1161137" cy="5222468"/>
          </a:xfrm>
          <a:prstGeom prst="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3" name="Rechthoek 2"/>
          <p:cNvSpPr/>
          <p:nvPr/>
        </p:nvSpPr>
        <p:spPr>
          <a:xfrm>
            <a:off x="382024" y="2316518"/>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rivierwaterinstroom</a:t>
            </a:r>
          </a:p>
        </p:txBody>
      </p:sp>
      <p:sp>
        <p:nvSpPr>
          <p:cNvPr id="118" name="Rechthoek 117"/>
          <p:cNvSpPr/>
          <p:nvPr/>
        </p:nvSpPr>
        <p:spPr>
          <a:xfrm>
            <a:off x="382024" y="2777412"/>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irrigatiemogelijkheden</a:t>
            </a:r>
          </a:p>
        </p:txBody>
      </p:sp>
      <p:sp>
        <p:nvSpPr>
          <p:cNvPr id="119" name="Rechthoek 118"/>
          <p:cNvSpPr/>
          <p:nvPr/>
        </p:nvSpPr>
        <p:spPr>
          <a:xfrm>
            <a:off x="382024" y="382751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landbouwopbrengsten</a:t>
            </a:r>
          </a:p>
        </p:txBody>
      </p:sp>
      <p:sp>
        <p:nvSpPr>
          <p:cNvPr id="120" name="Rechthoek 119"/>
          <p:cNvSpPr/>
          <p:nvPr/>
        </p:nvSpPr>
        <p:spPr>
          <a:xfrm>
            <a:off x="382024" y="4798055"/>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Armoede</a:t>
            </a:r>
          </a:p>
        </p:txBody>
      </p:sp>
      <p:sp>
        <p:nvSpPr>
          <p:cNvPr id="121" name="Rechthoek 120"/>
          <p:cNvSpPr/>
          <p:nvPr/>
        </p:nvSpPr>
        <p:spPr>
          <a:xfrm>
            <a:off x="382024" y="533700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Emigratie</a:t>
            </a:r>
          </a:p>
          <a:p>
            <a:pPr algn="ctr"/>
            <a:r>
              <a:rPr lang="nl-NL" sz="700" dirty="0">
                <a:solidFill>
                  <a:schemeClr val="tx1"/>
                </a:solidFill>
              </a:rPr>
              <a:t>(huidig)</a:t>
            </a:r>
          </a:p>
        </p:txBody>
      </p:sp>
      <p:sp>
        <p:nvSpPr>
          <p:cNvPr id="134" name="Rechthoek 133"/>
          <p:cNvSpPr/>
          <p:nvPr/>
        </p:nvSpPr>
        <p:spPr>
          <a:xfrm>
            <a:off x="3993406" y="2771204"/>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Aanleg waterleidingnetwerk</a:t>
            </a:r>
          </a:p>
        </p:txBody>
      </p:sp>
      <p:sp>
        <p:nvSpPr>
          <p:cNvPr id="139" name="Rechthoek 138"/>
          <p:cNvSpPr/>
          <p:nvPr/>
        </p:nvSpPr>
        <p:spPr>
          <a:xfrm>
            <a:off x="1652970" y="3841458"/>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a:t>
            </a:r>
          </a:p>
          <a:p>
            <a:pPr algn="ctr"/>
            <a:r>
              <a:rPr lang="nl-NL" sz="700" dirty="0">
                <a:solidFill>
                  <a:schemeClr val="tx1"/>
                </a:solidFill>
              </a:rPr>
              <a:t>Economische  act.</a:t>
            </a:r>
          </a:p>
        </p:txBody>
      </p:sp>
      <p:sp>
        <p:nvSpPr>
          <p:cNvPr id="140" name="Rechthoek 139"/>
          <p:cNvSpPr/>
          <p:nvPr/>
        </p:nvSpPr>
        <p:spPr>
          <a:xfrm>
            <a:off x="1652970" y="3333631"/>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Uitbreiding </a:t>
            </a:r>
          </a:p>
          <a:p>
            <a:pPr algn="ctr"/>
            <a:r>
              <a:rPr lang="nl-NL" sz="700" dirty="0">
                <a:solidFill>
                  <a:schemeClr val="tx1"/>
                </a:solidFill>
              </a:rPr>
              <a:t>aantal huizen</a:t>
            </a:r>
          </a:p>
        </p:txBody>
      </p:sp>
      <p:sp>
        <p:nvSpPr>
          <p:cNvPr id="142" name="Rechthoek 141"/>
          <p:cNvSpPr/>
          <p:nvPr/>
        </p:nvSpPr>
        <p:spPr>
          <a:xfrm>
            <a:off x="3993407" y="3850941"/>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a:t>
            </a:r>
          </a:p>
          <a:p>
            <a:pPr algn="ctr"/>
            <a:r>
              <a:rPr lang="nl-NL" sz="700" dirty="0">
                <a:solidFill>
                  <a:schemeClr val="tx1"/>
                </a:solidFill>
              </a:rPr>
              <a:t>toerisme</a:t>
            </a:r>
          </a:p>
        </p:txBody>
      </p:sp>
      <p:sp>
        <p:nvSpPr>
          <p:cNvPr id="143" name="Rechthoek 142"/>
          <p:cNvSpPr/>
          <p:nvPr/>
        </p:nvSpPr>
        <p:spPr>
          <a:xfrm>
            <a:off x="3993406" y="3321770"/>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Uitbreiding </a:t>
            </a:r>
          </a:p>
          <a:p>
            <a:pPr algn="ctr"/>
            <a:r>
              <a:rPr lang="nl-NL" sz="700" dirty="0">
                <a:solidFill>
                  <a:schemeClr val="tx1"/>
                </a:solidFill>
              </a:rPr>
              <a:t>aantal hotels</a:t>
            </a:r>
          </a:p>
        </p:txBody>
      </p:sp>
      <p:sp>
        <p:nvSpPr>
          <p:cNvPr id="145" name="Rechthoek 144"/>
          <p:cNvSpPr/>
          <p:nvPr/>
        </p:nvSpPr>
        <p:spPr>
          <a:xfrm>
            <a:off x="1658680" y="2767965"/>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rivierwateronttrekking</a:t>
            </a:r>
          </a:p>
        </p:txBody>
      </p:sp>
      <p:sp>
        <p:nvSpPr>
          <p:cNvPr id="146" name="Rechthoek 145"/>
          <p:cNvSpPr/>
          <p:nvPr/>
        </p:nvSpPr>
        <p:spPr>
          <a:xfrm>
            <a:off x="2798824" y="4313525"/>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Verbetering </a:t>
            </a:r>
          </a:p>
          <a:p>
            <a:pPr algn="ctr"/>
            <a:r>
              <a:rPr lang="nl-NL" sz="700" dirty="0">
                <a:solidFill>
                  <a:schemeClr val="tx1"/>
                </a:solidFill>
              </a:rPr>
              <a:t>bereikbaarheid</a:t>
            </a:r>
          </a:p>
        </p:txBody>
      </p:sp>
      <p:sp>
        <p:nvSpPr>
          <p:cNvPr id="147" name="Rechthoek 146"/>
          <p:cNvSpPr/>
          <p:nvPr/>
        </p:nvSpPr>
        <p:spPr>
          <a:xfrm>
            <a:off x="2802662" y="4813848"/>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Verbetering </a:t>
            </a:r>
          </a:p>
          <a:p>
            <a:pPr algn="ctr"/>
            <a:r>
              <a:rPr lang="nl-NL" sz="700" dirty="0">
                <a:solidFill>
                  <a:schemeClr val="tx1"/>
                </a:solidFill>
              </a:rPr>
              <a:t>wegen</a:t>
            </a:r>
          </a:p>
        </p:txBody>
      </p:sp>
      <p:sp>
        <p:nvSpPr>
          <p:cNvPr id="150" name="Rechthoek 149"/>
          <p:cNvSpPr/>
          <p:nvPr/>
        </p:nvSpPr>
        <p:spPr>
          <a:xfrm>
            <a:off x="4036554" y="5829765"/>
            <a:ext cx="1027593" cy="25400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Emigratie</a:t>
            </a:r>
          </a:p>
          <a:p>
            <a:pPr algn="ctr"/>
            <a:r>
              <a:rPr lang="nl-NL" sz="700" dirty="0">
                <a:solidFill>
                  <a:schemeClr val="tx1"/>
                </a:solidFill>
              </a:rPr>
              <a:t>(1970s)</a:t>
            </a:r>
          </a:p>
        </p:txBody>
      </p:sp>
      <p:sp>
        <p:nvSpPr>
          <p:cNvPr id="151" name="Rechthoek 150"/>
          <p:cNvSpPr/>
          <p:nvPr/>
        </p:nvSpPr>
        <p:spPr>
          <a:xfrm>
            <a:off x="2787842" y="3323996"/>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Uitbreiding </a:t>
            </a:r>
          </a:p>
          <a:p>
            <a:pPr algn="ctr"/>
            <a:r>
              <a:rPr lang="nl-NL" sz="700" dirty="0">
                <a:solidFill>
                  <a:schemeClr val="tx1"/>
                </a:solidFill>
              </a:rPr>
              <a:t>aantal waterpompen</a:t>
            </a:r>
          </a:p>
        </p:txBody>
      </p:sp>
      <p:sp>
        <p:nvSpPr>
          <p:cNvPr id="174" name="Tekstvak 173"/>
          <p:cNvSpPr txBox="1"/>
          <p:nvPr/>
        </p:nvSpPr>
        <p:spPr>
          <a:xfrm>
            <a:off x="2826819" y="998080"/>
            <a:ext cx="1082348" cy="307777"/>
          </a:xfrm>
          <a:prstGeom prst="rect">
            <a:avLst/>
          </a:prstGeom>
          <a:noFill/>
          <a:effectLst/>
        </p:spPr>
        <p:txBody>
          <a:bodyPr wrap="none" rtlCol="0">
            <a:spAutoFit/>
          </a:bodyPr>
          <a:lstStyle/>
          <a:p>
            <a:r>
              <a:rPr lang="nl-NL" sz="1400" b="1" dirty="0">
                <a:solidFill>
                  <a:srgbClr val="800000"/>
                </a:solidFill>
              </a:rPr>
              <a:t>Todra Regio</a:t>
            </a:r>
          </a:p>
        </p:txBody>
      </p:sp>
      <p:cxnSp>
        <p:nvCxnSpPr>
          <p:cNvPr id="192" name="Rechte verbindingslijn met pijl 191"/>
          <p:cNvCxnSpPr>
            <a:stCxn id="3" idx="2"/>
            <a:endCxn id="118" idx="0"/>
          </p:cNvCxnSpPr>
          <p:nvPr/>
        </p:nvCxnSpPr>
        <p:spPr>
          <a:xfrm>
            <a:off x="895820" y="2570518"/>
            <a:ext cx="0" cy="206894"/>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5" name="Rechte verbindingslijn met pijl 214"/>
          <p:cNvCxnSpPr>
            <a:stCxn id="118" idx="2"/>
            <a:endCxn id="119" idx="0"/>
          </p:cNvCxnSpPr>
          <p:nvPr/>
        </p:nvCxnSpPr>
        <p:spPr>
          <a:xfrm>
            <a:off x="895820" y="3031412"/>
            <a:ext cx="0" cy="796107"/>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6" name="Rechte verbindingslijn met pijl 215"/>
          <p:cNvCxnSpPr>
            <a:stCxn id="119" idx="2"/>
            <a:endCxn id="120" idx="0"/>
          </p:cNvCxnSpPr>
          <p:nvPr/>
        </p:nvCxnSpPr>
        <p:spPr>
          <a:xfrm>
            <a:off x="895821" y="4081519"/>
            <a:ext cx="0" cy="716536"/>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7" name="Rechte verbindingslijn met pijl 216"/>
          <p:cNvCxnSpPr>
            <a:stCxn id="120" idx="2"/>
            <a:endCxn id="121" idx="0"/>
          </p:cNvCxnSpPr>
          <p:nvPr/>
        </p:nvCxnSpPr>
        <p:spPr>
          <a:xfrm>
            <a:off x="895821" y="5052055"/>
            <a:ext cx="0" cy="284954"/>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8" name="Rechte verbindingslijn met pijl 217"/>
          <p:cNvCxnSpPr>
            <a:stCxn id="294" idx="1"/>
            <a:endCxn id="3" idx="3"/>
          </p:cNvCxnSpPr>
          <p:nvPr/>
        </p:nvCxnSpPr>
        <p:spPr>
          <a:xfrm flipH="1" flipV="1">
            <a:off x="1409616" y="2443518"/>
            <a:ext cx="237644" cy="1251"/>
          </a:xfrm>
          <a:prstGeom prst="straightConnector1">
            <a:avLst/>
          </a:prstGeom>
          <a:ln w="19050" cmpd="sng">
            <a:solidFill>
              <a:srgbClr val="37609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5" name="Rechte verbindingslijn met pijl 224"/>
          <p:cNvCxnSpPr>
            <a:stCxn id="143" idx="0"/>
            <a:endCxn id="140" idx="0"/>
          </p:cNvCxnSpPr>
          <p:nvPr/>
        </p:nvCxnSpPr>
        <p:spPr>
          <a:xfrm rot="16200000" flipH="1" flipV="1">
            <a:off x="3331054" y="2157481"/>
            <a:ext cx="11861" cy="2340436"/>
          </a:xfrm>
          <a:prstGeom prst="bentConnector3">
            <a:avLst>
              <a:gd name="adj1" fmla="val -1279901"/>
            </a:avLst>
          </a:prstGeom>
          <a:ln w="19050" cmpd="sng">
            <a:solidFill>
              <a:srgbClr val="000000"/>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28" name="Rechte verbindingslijn met pijl 224"/>
          <p:cNvCxnSpPr>
            <a:stCxn id="134" idx="1"/>
            <a:endCxn id="145" idx="3"/>
          </p:cNvCxnSpPr>
          <p:nvPr/>
        </p:nvCxnSpPr>
        <p:spPr>
          <a:xfrm flipH="1" flipV="1">
            <a:off x="2686272" y="2894965"/>
            <a:ext cx="1307134" cy="3239"/>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1" name="Rechte verbindingslijn met pijl 224"/>
          <p:cNvCxnSpPr>
            <a:stCxn id="151" idx="0"/>
            <a:endCxn id="145" idx="2"/>
          </p:cNvCxnSpPr>
          <p:nvPr/>
        </p:nvCxnSpPr>
        <p:spPr>
          <a:xfrm rot="16200000" flipV="1">
            <a:off x="2586042" y="2608399"/>
            <a:ext cx="302031" cy="1129162"/>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5" name="Rechte verbindingslijn met pijl 224"/>
          <p:cNvCxnSpPr/>
          <p:nvPr/>
        </p:nvCxnSpPr>
        <p:spPr>
          <a:xfrm rot="16200000" flipH="1">
            <a:off x="4449290" y="3707711"/>
            <a:ext cx="286458" cy="1"/>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8" name="Rechte verbindingslijn met pijl 224"/>
          <p:cNvCxnSpPr>
            <a:stCxn id="139" idx="0"/>
            <a:endCxn id="140" idx="2"/>
          </p:cNvCxnSpPr>
          <p:nvPr/>
        </p:nvCxnSpPr>
        <p:spPr>
          <a:xfrm rot="5400000" flipH="1" flipV="1">
            <a:off x="2039853" y="3715186"/>
            <a:ext cx="253827" cy="11418"/>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1" name="Rechte verbindingslijn met pijl 224"/>
          <p:cNvCxnSpPr>
            <a:stCxn id="146" idx="1"/>
            <a:endCxn id="139" idx="2"/>
          </p:cNvCxnSpPr>
          <p:nvPr/>
        </p:nvCxnSpPr>
        <p:spPr>
          <a:xfrm rot="10800000">
            <a:off x="2166767" y="4095459"/>
            <a:ext cx="632058" cy="345067"/>
          </a:xfrm>
          <a:prstGeom prst="bentConnector2">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6" name="Rechte verbindingslijn met pijl 224"/>
          <p:cNvCxnSpPr>
            <a:stCxn id="146" idx="3"/>
            <a:endCxn id="142" idx="2"/>
          </p:cNvCxnSpPr>
          <p:nvPr/>
        </p:nvCxnSpPr>
        <p:spPr>
          <a:xfrm flipV="1">
            <a:off x="3826416" y="4104941"/>
            <a:ext cx="680787" cy="335584"/>
          </a:xfrm>
          <a:prstGeom prst="bentConnector2">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7" name="Rechte verbindingslijn met pijl 224"/>
          <p:cNvCxnSpPr>
            <a:stCxn id="147" idx="0"/>
            <a:endCxn id="146" idx="2"/>
          </p:cNvCxnSpPr>
          <p:nvPr/>
        </p:nvCxnSpPr>
        <p:spPr>
          <a:xfrm rot="16200000" flipV="1">
            <a:off x="3191378" y="4688768"/>
            <a:ext cx="246323" cy="3839"/>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Rechthoek 260"/>
          <p:cNvSpPr/>
          <p:nvPr/>
        </p:nvSpPr>
        <p:spPr>
          <a:xfrm>
            <a:off x="7817651" y="994363"/>
            <a:ext cx="1211643" cy="5710002"/>
          </a:xfrm>
          <a:prstGeom prst="rect">
            <a:avLst/>
          </a:pr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87" name="Rechthoek 286"/>
          <p:cNvSpPr/>
          <p:nvPr/>
        </p:nvSpPr>
        <p:spPr>
          <a:xfrm>
            <a:off x="7897310" y="5829765"/>
            <a:ext cx="1027593" cy="25400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Immigratie</a:t>
            </a:r>
          </a:p>
          <a:p>
            <a:pPr algn="ctr"/>
            <a:r>
              <a:rPr lang="nl-NL" sz="700" dirty="0">
                <a:solidFill>
                  <a:schemeClr val="tx1"/>
                </a:solidFill>
              </a:rPr>
              <a:t>(1970s)</a:t>
            </a:r>
          </a:p>
        </p:txBody>
      </p:sp>
      <p:sp>
        <p:nvSpPr>
          <p:cNvPr id="288" name="Rechthoek 287"/>
          <p:cNvSpPr/>
          <p:nvPr/>
        </p:nvSpPr>
        <p:spPr>
          <a:xfrm>
            <a:off x="7897309" y="3317240"/>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Uitstroom van geld (huidig)</a:t>
            </a:r>
          </a:p>
        </p:txBody>
      </p:sp>
      <p:cxnSp>
        <p:nvCxnSpPr>
          <p:cNvPr id="290" name="Rechte verbindingslijn met pijl 224"/>
          <p:cNvCxnSpPr>
            <a:stCxn id="287" idx="0"/>
            <a:endCxn id="288" idx="2"/>
          </p:cNvCxnSpPr>
          <p:nvPr/>
        </p:nvCxnSpPr>
        <p:spPr>
          <a:xfrm rot="16200000" flipV="1">
            <a:off x="7281844" y="4700502"/>
            <a:ext cx="2258525" cy="1"/>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91" name="Tekstvak 290"/>
          <p:cNvSpPr txBox="1"/>
          <p:nvPr/>
        </p:nvSpPr>
        <p:spPr>
          <a:xfrm>
            <a:off x="7953588" y="994364"/>
            <a:ext cx="969261" cy="307777"/>
          </a:xfrm>
          <a:prstGeom prst="rect">
            <a:avLst/>
          </a:prstGeom>
          <a:noFill/>
          <a:effectLst/>
        </p:spPr>
        <p:txBody>
          <a:bodyPr wrap="none" rtlCol="0">
            <a:spAutoFit/>
          </a:bodyPr>
          <a:lstStyle/>
          <a:p>
            <a:r>
              <a:rPr lang="nl-NL" sz="1400" b="1" dirty="0">
                <a:solidFill>
                  <a:srgbClr val="800000"/>
                </a:solidFill>
              </a:rPr>
              <a:t>Nederland</a:t>
            </a:r>
          </a:p>
        </p:txBody>
      </p:sp>
      <p:sp>
        <p:nvSpPr>
          <p:cNvPr id="178" name="Rechthoek 177"/>
          <p:cNvSpPr/>
          <p:nvPr/>
        </p:nvSpPr>
        <p:spPr>
          <a:xfrm>
            <a:off x="6537651" y="630244"/>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Wereldwijde klimaatverandering</a:t>
            </a:r>
          </a:p>
        </p:txBody>
      </p:sp>
      <p:sp>
        <p:nvSpPr>
          <p:cNvPr id="179" name="Tekstvak 178"/>
          <p:cNvSpPr txBox="1"/>
          <p:nvPr/>
        </p:nvSpPr>
        <p:spPr>
          <a:xfrm>
            <a:off x="2984130" y="408276"/>
            <a:ext cx="732392" cy="307777"/>
          </a:xfrm>
          <a:prstGeom prst="rect">
            <a:avLst/>
          </a:prstGeom>
          <a:noFill/>
          <a:effectLst/>
        </p:spPr>
        <p:txBody>
          <a:bodyPr wrap="none" rtlCol="0">
            <a:spAutoFit/>
          </a:bodyPr>
          <a:lstStyle/>
          <a:p>
            <a:r>
              <a:rPr lang="nl-NL" sz="1400" b="1" dirty="0">
                <a:solidFill>
                  <a:srgbClr val="800000"/>
                </a:solidFill>
              </a:rPr>
              <a:t>Wereld</a:t>
            </a:r>
          </a:p>
        </p:txBody>
      </p:sp>
      <p:sp>
        <p:nvSpPr>
          <p:cNvPr id="181" name="Rechthoek 180"/>
          <p:cNvSpPr/>
          <p:nvPr/>
        </p:nvSpPr>
        <p:spPr>
          <a:xfrm>
            <a:off x="6537651" y="165563"/>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Gebruik </a:t>
            </a:r>
          </a:p>
          <a:p>
            <a:pPr algn="ctr"/>
            <a:r>
              <a:rPr lang="nl-NL" sz="700" dirty="0">
                <a:solidFill>
                  <a:schemeClr val="tx1"/>
                </a:solidFill>
              </a:rPr>
              <a:t>fossiele brandstoffen</a:t>
            </a:r>
          </a:p>
        </p:txBody>
      </p:sp>
      <p:cxnSp>
        <p:nvCxnSpPr>
          <p:cNvPr id="220" name="Rechte verbindingslijn met pijl 219"/>
          <p:cNvCxnSpPr>
            <a:stCxn id="181" idx="2"/>
            <a:endCxn id="178" idx="0"/>
          </p:cNvCxnSpPr>
          <p:nvPr/>
        </p:nvCxnSpPr>
        <p:spPr>
          <a:xfrm>
            <a:off x="7051448" y="419563"/>
            <a:ext cx="0" cy="210681"/>
          </a:xfrm>
          <a:prstGeom prst="straightConnector1">
            <a:avLst/>
          </a:prstGeom>
          <a:ln w="1905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94" name="Rechthoek 293"/>
          <p:cNvSpPr/>
          <p:nvPr/>
        </p:nvSpPr>
        <p:spPr>
          <a:xfrm>
            <a:off x="1647261" y="231776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rivierwateruitstroom</a:t>
            </a:r>
          </a:p>
        </p:txBody>
      </p:sp>
      <p:cxnSp>
        <p:nvCxnSpPr>
          <p:cNvPr id="295" name="Rechte verbindingslijn met pijl 224"/>
          <p:cNvCxnSpPr>
            <a:stCxn id="145" idx="0"/>
            <a:endCxn id="294" idx="2"/>
          </p:cNvCxnSpPr>
          <p:nvPr/>
        </p:nvCxnSpPr>
        <p:spPr>
          <a:xfrm rot="16200000" flipV="1">
            <a:off x="2068669" y="2664157"/>
            <a:ext cx="196196" cy="11419"/>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96" name="Rechthoek 295"/>
          <p:cNvSpPr/>
          <p:nvPr/>
        </p:nvSpPr>
        <p:spPr>
          <a:xfrm>
            <a:off x="2787842" y="3846534"/>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landbouwopbrengst</a:t>
            </a:r>
          </a:p>
        </p:txBody>
      </p:sp>
      <p:sp>
        <p:nvSpPr>
          <p:cNvPr id="302" name="Rechthoek 301"/>
          <p:cNvSpPr/>
          <p:nvPr/>
        </p:nvSpPr>
        <p:spPr>
          <a:xfrm>
            <a:off x="4036554" y="6266322"/>
            <a:ext cx="1027593" cy="25400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Armoede</a:t>
            </a:r>
          </a:p>
          <a:p>
            <a:pPr algn="ctr"/>
            <a:r>
              <a:rPr lang="nl-NL" sz="700" dirty="0">
                <a:solidFill>
                  <a:schemeClr val="tx1"/>
                </a:solidFill>
              </a:rPr>
              <a:t>(1970s)</a:t>
            </a:r>
          </a:p>
        </p:txBody>
      </p:sp>
      <p:cxnSp>
        <p:nvCxnSpPr>
          <p:cNvPr id="304" name="Rechte verbindingslijn met pijl 224"/>
          <p:cNvCxnSpPr>
            <a:stCxn id="302" idx="0"/>
            <a:endCxn id="150" idx="2"/>
          </p:cNvCxnSpPr>
          <p:nvPr/>
        </p:nvCxnSpPr>
        <p:spPr>
          <a:xfrm flipV="1">
            <a:off x="4550350" y="6083765"/>
            <a:ext cx="0" cy="182557"/>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307" name="Rechthoek 306"/>
          <p:cNvSpPr/>
          <p:nvPr/>
        </p:nvSpPr>
        <p:spPr>
          <a:xfrm>
            <a:off x="2802662" y="5329732"/>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err="1">
                <a:solidFill>
                  <a:schemeClr val="tx1"/>
                </a:solidFill>
              </a:rPr>
              <a:t>Investeringsprogr</a:t>
            </a:r>
            <a:r>
              <a:rPr lang="nl-NL" sz="700" dirty="0">
                <a:solidFill>
                  <a:schemeClr val="tx1"/>
                </a:solidFill>
              </a:rPr>
              <a:t>.</a:t>
            </a:r>
          </a:p>
          <a:p>
            <a:pPr algn="ctr"/>
            <a:r>
              <a:rPr lang="nl-NL" sz="700" dirty="0">
                <a:solidFill>
                  <a:schemeClr val="tx1"/>
                </a:solidFill>
              </a:rPr>
              <a:t>van de koning</a:t>
            </a:r>
          </a:p>
        </p:txBody>
      </p:sp>
      <p:cxnSp>
        <p:nvCxnSpPr>
          <p:cNvPr id="308" name="Rechte verbindingslijn met pijl 224"/>
          <p:cNvCxnSpPr>
            <a:stCxn id="307" idx="0"/>
            <a:endCxn id="147" idx="2"/>
          </p:cNvCxnSpPr>
          <p:nvPr/>
        </p:nvCxnSpPr>
        <p:spPr>
          <a:xfrm flipV="1">
            <a:off x="3316459" y="5067848"/>
            <a:ext cx="0" cy="261884"/>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96" name="Rechthoek 95"/>
          <p:cNvSpPr/>
          <p:nvPr/>
        </p:nvSpPr>
        <p:spPr>
          <a:xfrm>
            <a:off x="6452080" y="1371372"/>
            <a:ext cx="1161137" cy="5233413"/>
          </a:xfrm>
          <a:prstGeom prst="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cxnSp>
        <p:nvCxnSpPr>
          <p:cNvPr id="98" name="Rechte verbindingslijn met pijl 97"/>
          <p:cNvCxnSpPr>
            <a:stCxn id="99" idx="1"/>
            <a:endCxn id="102" idx="3"/>
          </p:cNvCxnSpPr>
          <p:nvPr/>
        </p:nvCxnSpPr>
        <p:spPr>
          <a:xfrm flipH="1" flipV="1">
            <a:off x="6213389" y="2437101"/>
            <a:ext cx="318554" cy="1318"/>
          </a:xfrm>
          <a:prstGeom prst="straightConnector1">
            <a:avLst/>
          </a:prstGeom>
          <a:ln w="19050" cmpd="sng">
            <a:solidFill>
              <a:srgbClr val="37609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99" name="Rechthoek 98"/>
          <p:cNvSpPr/>
          <p:nvPr/>
        </p:nvSpPr>
        <p:spPr>
          <a:xfrm>
            <a:off x="6531942" y="231141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rivierwateruitstroom</a:t>
            </a:r>
          </a:p>
        </p:txBody>
      </p:sp>
      <p:sp>
        <p:nvSpPr>
          <p:cNvPr id="102" name="Rechthoek 101"/>
          <p:cNvSpPr/>
          <p:nvPr/>
        </p:nvSpPr>
        <p:spPr>
          <a:xfrm>
            <a:off x="5185796" y="2310101"/>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rivierwaterinstroom</a:t>
            </a:r>
          </a:p>
        </p:txBody>
      </p:sp>
      <p:cxnSp>
        <p:nvCxnSpPr>
          <p:cNvPr id="104" name="Rechte verbindingslijn met pijl 103"/>
          <p:cNvCxnSpPr>
            <a:stCxn id="102" idx="1"/>
            <a:endCxn id="294" idx="3"/>
          </p:cNvCxnSpPr>
          <p:nvPr/>
        </p:nvCxnSpPr>
        <p:spPr>
          <a:xfrm flipH="1">
            <a:off x="2674854" y="2437101"/>
            <a:ext cx="2510943" cy="7668"/>
          </a:xfrm>
          <a:prstGeom prst="straightConnector1">
            <a:avLst/>
          </a:prstGeom>
          <a:ln w="19050" cmpd="sng">
            <a:solidFill>
              <a:srgbClr val="37609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1" name="Rechte verbindingslijn met pijl 218"/>
          <p:cNvCxnSpPr>
            <a:stCxn id="115" idx="2"/>
            <a:endCxn id="99" idx="0"/>
          </p:cNvCxnSpPr>
          <p:nvPr/>
        </p:nvCxnSpPr>
        <p:spPr>
          <a:xfrm>
            <a:off x="7045739" y="2045472"/>
            <a:ext cx="0" cy="265947"/>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15" name="Rechthoek 114"/>
          <p:cNvSpPr/>
          <p:nvPr/>
        </p:nvSpPr>
        <p:spPr>
          <a:xfrm>
            <a:off x="6531942" y="1791472"/>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a:t>
            </a:r>
          </a:p>
          <a:p>
            <a:pPr algn="ctr"/>
            <a:r>
              <a:rPr lang="nl-NL" sz="700" dirty="0">
                <a:solidFill>
                  <a:schemeClr val="tx1"/>
                </a:solidFill>
              </a:rPr>
              <a:t>neerslag</a:t>
            </a:r>
          </a:p>
        </p:txBody>
      </p:sp>
      <p:cxnSp>
        <p:nvCxnSpPr>
          <p:cNvPr id="122" name="Rechte verbindingslijn met pijl 121"/>
          <p:cNvCxnSpPr>
            <a:stCxn id="178" idx="2"/>
            <a:endCxn id="115" idx="0"/>
          </p:cNvCxnSpPr>
          <p:nvPr/>
        </p:nvCxnSpPr>
        <p:spPr>
          <a:xfrm flipH="1">
            <a:off x="7045739" y="884244"/>
            <a:ext cx="5709" cy="907228"/>
          </a:xfrm>
          <a:prstGeom prst="straightConnector1">
            <a:avLst/>
          </a:prstGeom>
          <a:ln w="1905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23" name="Tekstvak 122"/>
          <p:cNvSpPr txBox="1"/>
          <p:nvPr/>
        </p:nvSpPr>
        <p:spPr>
          <a:xfrm>
            <a:off x="339452" y="1381532"/>
            <a:ext cx="1178954" cy="307777"/>
          </a:xfrm>
          <a:prstGeom prst="rect">
            <a:avLst/>
          </a:prstGeom>
          <a:noFill/>
          <a:effectLst/>
        </p:spPr>
        <p:txBody>
          <a:bodyPr wrap="none" rtlCol="0">
            <a:spAutoFit/>
          </a:bodyPr>
          <a:lstStyle/>
          <a:p>
            <a:r>
              <a:rPr lang="nl-NL" sz="1400" b="1" dirty="0">
                <a:solidFill>
                  <a:srgbClr val="800000"/>
                </a:solidFill>
              </a:rPr>
              <a:t>Benedenloop</a:t>
            </a:r>
          </a:p>
        </p:txBody>
      </p:sp>
      <p:sp>
        <p:nvSpPr>
          <p:cNvPr id="124" name="Tekstvak 123"/>
          <p:cNvSpPr txBox="1"/>
          <p:nvPr/>
        </p:nvSpPr>
        <p:spPr>
          <a:xfrm>
            <a:off x="2819530" y="1389294"/>
            <a:ext cx="1098565" cy="307777"/>
          </a:xfrm>
          <a:prstGeom prst="rect">
            <a:avLst/>
          </a:prstGeom>
          <a:noFill/>
          <a:effectLst/>
        </p:spPr>
        <p:txBody>
          <a:bodyPr wrap="none" rtlCol="0">
            <a:spAutoFit/>
          </a:bodyPr>
          <a:lstStyle/>
          <a:p>
            <a:r>
              <a:rPr lang="nl-NL" sz="1400" b="1" dirty="0">
                <a:solidFill>
                  <a:srgbClr val="800000"/>
                </a:solidFill>
              </a:rPr>
              <a:t>Middenloop</a:t>
            </a:r>
          </a:p>
        </p:txBody>
      </p:sp>
      <p:cxnSp>
        <p:nvCxnSpPr>
          <p:cNvPr id="126" name="Rechte verbindingslijn met pijl 224"/>
          <p:cNvCxnSpPr>
            <a:stCxn id="150" idx="3"/>
            <a:endCxn id="287" idx="1"/>
          </p:cNvCxnSpPr>
          <p:nvPr/>
        </p:nvCxnSpPr>
        <p:spPr>
          <a:xfrm>
            <a:off x="5064147" y="5956765"/>
            <a:ext cx="2833164" cy="0"/>
          </a:xfrm>
          <a:prstGeom prst="straightConnector1">
            <a:avLst/>
          </a:prstGeom>
          <a:ln w="19050" cmpd="sng">
            <a:solidFill>
              <a:srgbClr val="37609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7" name="Rechte verbindingslijn met pijl 224"/>
          <p:cNvCxnSpPr>
            <a:stCxn id="288" idx="1"/>
            <a:endCxn id="73" idx="3"/>
          </p:cNvCxnSpPr>
          <p:nvPr/>
        </p:nvCxnSpPr>
        <p:spPr>
          <a:xfrm flipH="1">
            <a:off x="6213389" y="3444240"/>
            <a:ext cx="1683920" cy="2946"/>
          </a:xfrm>
          <a:prstGeom prst="straightConnector1">
            <a:avLst/>
          </a:prstGeom>
          <a:ln w="19050" cmpd="sng">
            <a:solidFill>
              <a:schemeClr val="accent1">
                <a:lumMod val="7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6" name="Rechte verbindingslijn met pijl 224"/>
          <p:cNvCxnSpPr/>
          <p:nvPr/>
        </p:nvCxnSpPr>
        <p:spPr>
          <a:xfrm rot="16200000" flipV="1">
            <a:off x="4284876" y="3707711"/>
            <a:ext cx="286458" cy="1"/>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9" name="Rechte verbindingslijn met pijl 224"/>
          <p:cNvCxnSpPr/>
          <p:nvPr/>
        </p:nvCxnSpPr>
        <p:spPr>
          <a:xfrm rot="16200000" flipH="1">
            <a:off x="3247360" y="3716882"/>
            <a:ext cx="286458" cy="1"/>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0" name="Rechte verbindingslijn met pijl 224"/>
          <p:cNvCxnSpPr/>
          <p:nvPr/>
        </p:nvCxnSpPr>
        <p:spPr>
          <a:xfrm rot="16200000" flipV="1">
            <a:off x="3082946" y="3716882"/>
            <a:ext cx="286458" cy="1"/>
          </a:xfrm>
          <a:prstGeom prst="bentConnector3">
            <a:avLst>
              <a:gd name="adj1" fmla="val 50000"/>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39" name="Rechthoek 238"/>
          <p:cNvSpPr/>
          <p:nvPr/>
        </p:nvSpPr>
        <p:spPr>
          <a:xfrm>
            <a:off x="1606868" y="3252895"/>
            <a:ext cx="3485239" cy="426720"/>
          </a:xfrm>
          <a:prstGeom prst="rect">
            <a:avLst/>
          </a:prstGeom>
          <a:noFill/>
          <a:ln w="3175" cmpd="sng">
            <a:solidFill>
              <a:srgbClr val="00000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16" name="Rechte verbindingslijn met pijl 224"/>
          <p:cNvCxnSpPr>
            <a:stCxn id="73" idx="1"/>
            <a:endCxn id="143" idx="3"/>
          </p:cNvCxnSpPr>
          <p:nvPr/>
        </p:nvCxnSpPr>
        <p:spPr>
          <a:xfrm flipH="1">
            <a:off x="5020998" y="3447186"/>
            <a:ext cx="164798" cy="1584"/>
          </a:xfrm>
          <a:prstGeom prst="straightConnector1">
            <a:avLst/>
          </a:prstGeom>
          <a:ln w="190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73" name="Rechthoek 72"/>
          <p:cNvSpPr/>
          <p:nvPr/>
        </p:nvSpPr>
        <p:spPr>
          <a:xfrm>
            <a:off x="5185796" y="3320186"/>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a:solidFill>
                  <a:schemeClr val="tx1"/>
                </a:solidFill>
              </a:rPr>
              <a:t>Instroom van </a:t>
            </a:r>
            <a:r>
              <a:rPr lang="nl-NL" sz="700" dirty="0">
                <a:solidFill>
                  <a:schemeClr val="tx1"/>
                </a:solidFill>
              </a:rPr>
              <a:t>geld </a:t>
            </a:r>
          </a:p>
          <a:p>
            <a:pPr algn="ctr"/>
            <a:r>
              <a:rPr lang="nl-NL" sz="700" dirty="0">
                <a:solidFill>
                  <a:schemeClr val="tx1"/>
                </a:solidFill>
              </a:rPr>
              <a:t>(huidig)</a:t>
            </a:r>
          </a:p>
        </p:txBody>
      </p:sp>
      <p:sp>
        <p:nvSpPr>
          <p:cNvPr id="2" name="Rechthoek 1"/>
          <p:cNvSpPr/>
          <p:nvPr/>
        </p:nvSpPr>
        <p:spPr>
          <a:xfrm>
            <a:off x="7008119" y="421126"/>
            <a:ext cx="88900" cy="1076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2" name="Rechthoek 71"/>
          <p:cNvSpPr/>
          <p:nvPr/>
        </p:nvSpPr>
        <p:spPr>
          <a:xfrm flipH="1" flipV="1">
            <a:off x="7008120" y="890370"/>
            <a:ext cx="92635" cy="798939"/>
          </a:xfrm>
          <a:custGeom>
            <a:avLst/>
            <a:gdLst>
              <a:gd name="connsiteX0" fmla="*/ 0 w 152400"/>
              <a:gd name="connsiteY0" fmla="*/ 0 h 1000645"/>
              <a:gd name="connsiteX1" fmla="*/ 152400 w 152400"/>
              <a:gd name="connsiteY1" fmla="*/ 0 h 1000645"/>
              <a:gd name="connsiteX2" fmla="*/ 152400 w 152400"/>
              <a:gd name="connsiteY2" fmla="*/ 1000645 h 1000645"/>
              <a:gd name="connsiteX3" fmla="*/ 0 w 152400"/>
              <a:gd name="connsiteY3" fmla="*/ 1000645 h 1000645"/>
              <a:gd name="connsiteX4" fmla="*/ 0 w 152400"/>
              <a:gd name="connsiteY4" fmla="*/ 0 h 1000645"/>
              <a:gd name="connsiteX0" fmla="*/ 0 w 152400"/>
              <a:gd name="connsiteY0" fmla="*/ 1000645 h 1000645"/>
              <a:gd name="connsiteX1" fmla="*/ 152400 w 152400"/>
              <a:gd name="connsiteY1" fmla="*/ 0 h 1000645"/>
              <a:gd name="connsiteX2" fmla="*/ 152400 w 152400"/>
              <a:gd name="connsiteY2" fmla="*/ 1000645 h 1000645"/>
              <a:gd name="connsiteX3" fmla="*/ 0 w 152400"/>
              <a:gd name="connsiteY3" fmla="*/ 1000645 h 1000645"/>
              <a:gd name="connsiteX0" fmla="*/ 0 w 189753"/>
              <a:gd name="connsiteY0" fmla="*/ 1000645 h 1000645"/>
              <a:gd name="connsiteX1" fmla="*/ 152400 w 189753"/>
              <a:gd name="connsiteY1" fmla="*/ 0 h 1000645"/>
              <a:gd name="connsiteX2" fmla="*/ 189753 w 189753"/>
              <a:gd name="connsiteY2" fmla="*/ 798939 h 1000645"/>
              <a:gd name="connsiteX3" fmla="*/ 0 w 189753"/>
              <a:gd name="connsiteY3" fmla="*/ 1000645 h 1000645"/>
              <a:gd name="connsiteX0" fmla="*/ 0 w 92635"/>
              <a:gd name="connsiteY0" fmla="*/ 798939 h 798939"/>
              <a:gd name="connsiteX1" fmla="*/ 55282 w 92635"/>
              <a:gd name="connsiteY1" fmla="*/ 0 h 798939"/>
              <a:gd name="connsiteX2" fmla="*/ 92635 w 92635"/>
              <a:gd name="connsiteY2" fmla="*/ 798939 h 798939"/>
              <a:gd name="connsiteX3" fmla="*/ 0 w 92635"/>
              <a:gd name="connsiteY3" fmla="*/ 798939 h 798939"/>
            </a:gdLst>
            <a:ahLst/>
            <a:cxnLst>
              <a:cxn ang="0">
                <a:pos x="connsiteX0" y="connsiteY0"/>
              </a:cxn>
              <a:cxn ang="0">
                <a:pos x="connsiteX1" y="connsiteY1"/>
              </a:cxn>
              <a:cxn ang="0">
                <a:pos x="connsiteX2" y="connsiteY2"/>
              </a:cxn>
              <a:cxn ang="0">
                <a:pos x="connsiteX3" y="connsiteY3"/>
              </a:cxn>
            </a:cxnLst>
            <a:rect l="l" t="t" r="r" b="b"/>
            <a:pathLst>
              <a:path w="92635" h="798939">
                <a:moveTo>
                  <a:pt x="0" y="798939"/>
                </a:moveTo>
                <a:lnTo>
                  <a:pt x="55282" y="0"/>
                </a:lnTo>
                <a:lnTo>
                  <a:pt x="92635" y="798939"/>
                </a:lnTo>
                <a:lnTo>
                  <a:pt x="0" y="798939"/>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4" name="Tekstvak 73"/>
          <p:cNvSpPr txBox="1"/>
          <p:nvPr/>
        </p:nvSpPr>
        <p:spPr>
          <a:xfrm>
            <a:off x="6536604" y="1391692"/>
            <a:ext cx="986969" cy="307777"/>
          </a:xfrm>
          <a:prstGeom prst="rect">
            <a:avLst/>
          </a:prstGeom>
          <a:noFill/>
          <a:effectLst/>
        </p:spPr>
        <p:txBody>
          <a:bodyPr wrap="none" rtlCol="0">
            <a:spAutoFit/>
          </a:bodyPr>
          <a:lstStyle/>
          <a:p>
            <a:r>
              <a:rPr lang="nl-NL" sz="1400" b="1" dirty="0">
                <a:solidFill>
                  <a:srgbClr val="800000"/>
                </a:solidFill>
              </a:rPr>
              <a:t>Bovenloop</a:t>
            </a:r>
          </a:p>
        </p:txBody>
      </p:sp>
    </p:spTree>
    <p:extLst>
      <p:ext uri="{BB962C8B-B14F-4D97-AF65-F5344CB8AC3E}">
        <p14:creationId xmlns:p14="http://schemas.microsoft.com/office/powerpoint/2010/main" val="100497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eperen 192"/>
          <p:cNvGrpSpPr/>
          <p:nvPr/>
        </p:nvGrpSpPr>
        <p:grpSpPr>
          <a:xfrm>
            <a:off x="2525088" y="5421281"/>
            <a:ext cx="1151867" cy="229832"/>
            <a:chOff x="9444075" y="227891"/>
            <a:chExt cx="1621210" cy="323480"/>
          </a:xfrm>
        </p:grpSpPr>
        <p:sp>
          <p:nvSpPr>
            <p:cNvPr id="98" name="Ovaal 97"/>
            <p:cNvSpPr/>
            <p:nvPr/>
          </p:nvSpPr>
          <p:spPr>
            <a:xfrm rot="20075673">
              <a:off x="9444075" y="227891"/>
              <a:ext cx="317500" cy="3175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9" name="Tekstvak 98"/>
            <p:cNvSpPr txBox="1"/>
            <p:nvPr/>
          </p:nvSpPr>
          <p:spPr>
            <a:xfrm>
              <a:off x="10185069" y="248142"/>
              <a:ext cx="880216" cy="303229"/>
            </a:xfrm>
            <a:prstGeom prst="rect">
              <a:avLst/>
            </a:prstGeom>
            <a:noFill/>
            <a:effectLst/>
          </p:spPr>
          <p:txBody>
            <a:bodyPr wrap="none" rtlCol="0">
              <a:spAutoFit/>
            </a:bodyPr>
            <a:lstStyle/>
            <a:p>
              <a:r>
                <a:rPr lang="nl-NL" sz="800" dirty="0"/>
                <a:t>grote stad</a:t>
              </a:r>
            </a:p>
          </p:txBody>
        </p:sp>
      </p:grpSp>
      <p:grpSp>
        <p:nvGrpSpPr>
          <p:cNvPr id="196" name="Groeperen 195"/>
          <p:cNvGrpSpPr/>
          <p:nvPr/>
        </p:nvGrpSpPr>
        <p:grpSpPr>
          <a:xfrm>
            <a:off x="2431681" y="6383385"/>
            <a:ext cx="1006201" cy="255767"/>
            <a:chOff x="9311945" y="1763995"/>
            <a:chExt cx="1416191" cy="359983"/>
          </a:xfrm>
        </p:grpSpPr>
        <p:sp>
          <p:nvSpPr>
            <p:cNvPr id="95" name="Rechthoek 94"/>
            <p:cNvSpPr/>
            <p:nvPr/>
          </p:nvSpPr>
          <p:spPr>
            <a:xfrm>
              <a:off x="9311945" y="1763995"/>
              <a:ext cx="571500" cy="359983"/>
            </a:xfrm>
            <a:prstGeom prst="rect">
              <a:avLst/>
            </a:prstGeom>
            <a:solidFill>
              <a:srgbClr val="5CBD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01" name="Tekstvak 100"/>
            <p:cNvSpPr txBox="1"/>
            <p:nvPr/>
          </p:nvSpPr>
          <p:spPr>
            <a:xfrm>
              <a:off x="10194595" y="1805487"/>
              <a:ext cx="533541" cy="303230"/>
            </a:xfrm>
            <a:prstGeom prst="rect">
              <a:avLst/>
            </a:prstGeom>
            <a:noFill/>
            <a:effectLst/>
          </p:spPr>
          <p:txBody>
            <a:bodyPr wrap="none" rtlCol="0">
              <a:spAutoFit/>
            </a:bodyPr>
            <a:lstStyle/>
            <a:p>
              <a:r>
                <a:rPr lang="nl-NL" sz="800" dirty="0"/>
                <a:t>oase</a:t>
              </a:r>
            </a:p>
          </p:txBody>
        </p:sp>
      </p:grpSp>
      <p:grpSp>
        <p:nvGrpSpPr>
          <p:cNvPr id="198" name="Groeperen 197"/>
          <p:cNvGrpSpPr/>
          <p:nvPr/>
        </p:nvGrpSpPr>
        <p:grpSpPr>
          <a:xfrm>
            <a:off x="2431214" y="5770854"/>
            <a:ext cx="1106740" cy="255767"/>
            <a:chOff x="9311945" y="2778874"/>
            <a:chExt cx="1557695" cy="359983"/>
          </a:xfrm>
        </p:grpSpPr>
        <p:sp>
          <p:nvSpPr>
            <p:cNvPr id="106" name="Rechthoek 105"/>
            <p:cNvSpPr/>
            <p:nvPr/>
          </p:nvSpPr>
          <p:spPr>
            <a:xfrm>
              <a:off x="9311945" y="2778874"/>
              <a:ext cx="571500" cy="359983"/>
            </a:xfrm>
            <a:prstGeom prst="rect">
              <a:avLst/>
            </a:prstGeom>
            <a:solidFill>
              <a:srgbClr val="968C7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07" name="Tekstvak 106"/>
            <p:cNvSpPr txBox="1"/>
            <p:nvPr/>
          </p:nvSpPr>
          <p:spPr>
            <a:xfrm>
              <a:off x="10194595" y="2820366"/>
              <a:ext cx="675045" cy="303230"/>
            </a:xfrm>
            <a:prstGeom prst="rect">
              <a:avLst/>
            </a:prstGeom>
            <a:noFill/>
            <a:effectLst/>
          </p:spPr>
          <p:txBody>
            <a:bodyPr wrap="none" rtlCol="0">
              <a:spAutoFit/>
            </a:bodyPr>
            <a:lstStyle/>
            <a:p>
              <a:r>
                <a:rPr lang="nl-NL" sz="800" dirty="0"/>
                <a:t>bergen</a:t>
              </a:r>
            </a:p>
          </p:txBody>
        </p:sp>
      </p:grpSp>
      <p:grpSp>
        <p:nvGrpSpPr>
          <p:cNvPr id="199" name="Groeperen 198"/>
          <p:cNvGrpSpPr/>
          <p:nvPr/>
        </p:nvGrpSpPr>
        <p:grpSpPr>
          <a:xfrm>
            <a:off x="2431212" y="6075863"/>
            <a:ext cx="1166002" cy="255767"/>
            <a:chOff x="9311944" y="3284220"/>
            <a:chExt cx="1641104" cy="359983"/>
          </a:xfrm>
        </p:grpSpPr>
        <p:sp>
          <p:nvSpPr>
            <p:cNvPr id="108" name="Rechthoek 107"/>
            <p:cNvSpPr/>
            <p:nvPr/>
          </p:nvSpPr>
          <p:spPr>
            <a:xfrm>
              <a:off x="9311944" y="3284220"/>
              <a:ext cx="571500" cy="359983"/>
            </a:xfrm>
            <a:prstGeom prst="rect">
              <a:avLst/>
            </a:prstGeom>
            <a:solidFill>
              <a:srgbClr val="FBF5B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09" name="Tekstvak 108"/>
            <p:cNvSpPr txBox="1"/>
            <p:nvPr/>
          </p:nvSpPr>
          <p:spPr>
            <a:xfrm>
              <a:off x="10194596" y="3325712"/>
              <a:ext cx="758452" cy="303230"/>
            </a:xfrm>
            <a:prstGeom prst="rect">
              <a:avLst/>
            </a:prstGeom>
            <a:noFill/>
            <a:effectLst/>
          </p:spPr>
          <p:txBody>
            <a:bodyPr wrap="none" rtlCol="0">
              <a:spAutoFit/>
            </a:bodyPr>
            <a:lstStyle/>
            <a:p>
              <a:r>
                <a:rPr lang="nl-NL" sz="800" dirty="0"/>
                <a:t>woestijn</a:t>
              </a:r>
            </a:p>
          </p:txBody>
        </p:sp>
      </p:grpSp>
      <p:sp>
        <p:nvSpPr>
          <p:cNvPr id="104" name="Rechthoek 103"/>
          <p:cNvSpPr/>
          <p:nvPr/>
        </p:nvSpPr>
        <p:spPr>
          <a:xfrm>
            <a:off x="2296374" y="199155"/>
            <a:ext cx="2530531" cy="2566359"/>
          </a:xfrm>
          <a:prstGeom prst="rect">
            <a:avLst/>
          </a:prstGeom>
          <a:solidFill>
            <a:srgbClr val="968C73"/>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2" name="Rechthoek 91"/>
          <p:cNvSpPr/>
          <p:nvPr/>
        </p:nvSpPr>
        <p:spPr>
          <a:xfrm>
            <a:off x="2296374" y="2757962"/>
            <a:ext cx="2530531" cy="2076928"/>
          </a:xfrm>
          <a:prstGeom prst="rect">
            <a:avLst/>
          </a:prstGeom>
          <a:solidFill>
            <a:srgbClr val="FBF5BB"/>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3" name="Trapezium 72"/>
          <p:cNvSpPr/>
          <p:nvPr/>
        </p:nvSpPr>
        <p:spPr>
          <a:xfrm>
            <a:off x="3234194" y="3628202"/>
            <a:ext cx="791680" cy="1086850"/>
          </a:xfrm>
          <a:prstGeom prst="trapezoid">
            <a:avLst>
              <a:gd name="adj" fmla="val 12966"/>
            </a:avLst>
          </a:prstGeom>
          <a:solidFill>
            <a:srgbClr val="5CBD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1" name="Trapezium 90"/>
          <p:cNvSpPr/>
          <p:nvPr/>
        </p:nvSpPr>
        <p:spPr>
          <a:xfrm>
            <a:off x="3343135" y="1999895"/>
            <a:ext cx="573286" cy="1626196"/>
          </a:xfrm>
          <a:prstGeom prst="trapezoid">
            <a:avLst>
              <a:gd name="adj" fmla="val 21541"/>
            </a:avLst>
          </a:prstGeom>
          <a:solidFill>
            <a:srgbClr val="5CBD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0" name="Trapezium 89"/>
          <p:cNvSpPr/>
          <p:nvPr/>
        </p:nvSpPr>
        <p:spPr>
          <a:xfrm>
            <a:off x="3479105" y="562254"/>
            <a:ext cx="282894" cy="654077"/>
          </a:xfrm>
          <a:prstGeom prst="trapezoid">
            <a:avLst>
              <a:gd name="adj" fmla="val 0"/>
            </a:avLst>
          </a:prstGeom>
          <a:solidFill>
            <a:srgbClr val="5CBD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44" name="Tekstvak 43"/>
          <p:cNvSpPr txBox="1"/>
          <p:nvPr/>
        </p:nvSpPr>
        <p:spPr>
          <a:xfrm>
            <a:off x="2961096" y="2756762"/>
            <a:ext cx="479618" cy="215444"/>
          </a:xfrm>
          <a:prstGeom prst="rect">
            <a:avLst/>
          </a:prstGeom>
          <a:noFill/>
          <a:effectLst/>
        </p:spPr>
        <p:txBody>
          <a:bodyPr wrap="none" rtlCol="0">
            <a:spAutoFit/>
          </a:bodyPr>
          <a:lstStyle/>
          <a:p>
            <a:pPr algn="ctr"/>
            <a:r>
              <a:rPr lang="nl-NL" sz="800" dirty="0"/>
              <a:t>Tinghir</a:t>
            </a:r>
          </a:p>
        </p:txBody>
      </p:sp>
      <p:sp>
        <p:nvSpPr>
          <p:cNvPr id="45" name="Tekstvak 44"/>
          <p:cNvSpPr txBox="1"/>
          <p:nvPr/>
        </p:nvSpPr>
        <p:spPr>
          <a:xfrm>
            <a:off x="3004371" y="2122892"/>
            <a:ext cx="428322" cy="215444"/>
          </a:xfrm>
          <a:prstGeom prst="rect">
            <a:avLst/>
          </a:prstGeom>
          <a:noFill/>
          <a:effectLst/>
        </p:spPr>
        <p:txBody>
          <a:bodyPr wrap="none" rtlCol="0">
            <a:spAutoFit/>
          </a:bodyPr>
          <a:lstStyle/>
          <a:p>
            <a:pPr algn="ctr"/>
            <a:r>
              <a:rPr lang="nl-NL" sz="800" dirty="0" err="1"/>
              <a:t>Tizgui</a:t>
            </a:r>
            <a:endParaRPr lang="nl-NL" sz="800" dirty="0"/>
          </a:p>
        </p:txBody>
      </p:sp>
      <p:sp>
        <p:nvSpPr>
          <p:cNvPr id="46" name="Tekstvak 45"/>
          <p:cNvSpPr txBox="1"/>
          <p:nvPr/>
        </p:nvSpPr>
        <p:spPr>
          <a:xfrm>
            <a:off x="2702287" y="753520"/>
            <a:ext cx="739956" cy="215444"/>
          </a:xfrm>
          <a:prstGeom prst="rect">
            <a:avLst/>
          </a:prstGeom>
          <a:noFill/>
          <a:effectLst/>
        </p:spPr>
        <p:txBody>
          <a:bodyPr wrap="none" rtlCol="0">
            <a:spAutoFit/>
          </a:bodyPr>
          <a:lstStyle/>
          <a:p>
            <a:pPr algn="ctr"/>
            <a:r>
              <a:rPr lang="nl-NL" sz="800" dirty="0" err="1"/>
              <a:t>Tamtatouche</a:t>
            </a:r>
            <a:endParaRPr lang="nl-NL" sz="800" dirty="0"/>
          </a:p>
        </p:txBody>
      </p:sp>
      <p:sp>
        <p:nvSpPr>
          <p:cNvPr id="47" name="Tekstvak 46"/>
          <p:cNvSpPr txBox="1"/>
          <p:nvPr/>
        </p:nvSpPr>
        <p:spPr>
          <a:xfrm>
            <a:off x="2663705" y="4255940"/>
            <a:ext cx="556563" cy="215444"/>
          </a:xfrm>
          <a:prstGeom prst="rect">
            <a:avLst/>
          </a:prstGeom>
          <a:noFill/>
          <a:effectLst/>
        </p:spPr>
        <p:txBody>
          <a:bodyPr wrap="none" rtlCol="0">
            <a:spAutoFit/>
          </a:bodyPr>
          <a:lstStyle/>
          <a:p>
            <a:pPr algn="ctr"/>
            <a:r>
              <a:rPr lang="nl-NL" sz="800" dirty="0" err="1"/>
              <a:t>Essouffla</a:t>
            </a:r>
            <a:endParaRPr lang="nl-NL" sz="800" dirty="0"/>
          </a:p>
        </p:txBody>
      </p:sp>
      <p:sp>
        <p:nvSpPr>
          <p:cNvPr id="56" name="Vrije vorm 55"/>
          <p:cNvSpPr/>
          <p:nvPr/>
        </p:nvSpPr>
        <p:spPr>
          <a:xfrm rot="5400000" flipV="1">
            <a:off x="3361898" y="599116"/>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7" name="Vrije vorm 56"/>
          <p:cNvSpPr/>
          <p:nvPr/>
        </p:nvSpPr>
        <p:spPr>
          <a:xfrm rot="5400000" flipV="1">
            <a:off x="3361898" y="1142004"/>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8" name="Vrije vorm 57"/>
          <p:cNvSpPr/>
          <p:nvPr/>
        </p:nvSpPr>
        <p:spPr>
          <a:xfrm rot="5400000" flipV="1">
            <a:off x="3361898" y="1685614"/>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9" name="Vrije vorm 58"/>
          <p:cNvSpPr/>
          <p:nvPr/>
        </p:nvSpPr>
        <p:spPr>
          <a:xfrm rot="5400000" flipV="1">
            <a:off x="3361898" y="2228503"/>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0" name="Vrije vorm 59"/>
          <p:cNvSpPr/>
          <p:nvPr/>
        </p:nvSpPr>
        <p:spPr>
          <a:xfrm rot="5400000" flipV="1">
            <a:off x="3361898" y="2770311"/>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1" name="Vrije vorm 60"/>
          <p:cNvSpPr/>
          <p:nvPr/>
        </p:nvSpPr>
        <p:spPr>
          <a:xfrm rot="5400000" flipV="1">
            <a:off x="3361898" y="3313199"/>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2" name="Vrije vorm 61"/>
          <p:cNvSpPr/>
          <p:nvPr/>
        </p:nvSpPr>
        <p:spPr>
          <a:xfrm rot="5400000" flipV="1">
            <a:off x="3361898" y="3856809"/>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dash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3" name="Vrije vorm 62"/>
          <p:cNvSpPr/>
          <p:nvPr/>
        </p:nvSpPr>
        <p:spPr>
          <a:xfrm rot="5400000" flipV="1">
            <a:off x="3361898" y="4399698"/>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6" name="Ovaal 65"/>
          <p:cNvSpPr/>
          <p:nvPr/>
        </p:nvSpPr>
        <p:spPr>
          <a:xfrm rot="20075673">
            <a:off x="3410810" y="2196287"/>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67" name="Ovaal 66"/>
          <p:cNvSpPr/>
          <p:nvPr/>
        </p:nvSpPr>
        <p:spPr>
          <a:xfrm rot="20075673">
            <a:off x="3189129" y="3037275"/>
            <a:ext cx="225583" cy="22558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68" name="Ovaal 67"/>
          <p:cNvSpPr/>
          <p:nvPr/>
        </p:nvSpPr>
        <p:spPr>
          <a:xfrm rot="20075673">
            <a:off x="3237908" y="4315661"/>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1" name="Ovaal 70"/>
          <p:cNvSpPr/>
          <p:nvPr/>
        </p:nvSpPr>
        <p:spPr>
          <a:xfrm rot="20075673">
            <a:off x="3430765" y="826915"/>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5" name="Tekstvak 74"/>
          <p:cNvSpPr txBox="1"/>
          <p:nvPr/>
        </p:nvSpPr>
        <p:spPr>
          <a:xfrm>
            <a:off x="4157440" y="2913228"/>
            <a:ext cx="354885" cy="215444"/>
          </a:xfrm>
          <a:prstGeom prst="rect">
            <a:avLst/>
          </a:prstGeom>
          <a:noFill/>
          <a:effectLst/>
        </p:spPr>
        <p:txBody>
          <a:bodyPr wrap="none" rtlCol="0">
            <a:spAutoFit/>
          </a:bodyPr>
          <a:lstStyle/>
          <a:p>
            <a:r>
              <a:rPr lang="nl-NL" sz="800" dirty="0"/>
              <a:t>N10</a:t>
            </a:r>
          </a:p>
        </p:txBody>
      </p:sp>
      <p:cxnSp>
        <p:nvCxnSpPr>
          <p:cNvPr id="141" name="Rechte verbindingslijn 140"/>
          <p:cNvCxnSpPr/>
          <p:nvPr/>
        </p:nvCxnSpPr>
        <p:spPr>
          <a:xfrm>
            <a:off x="3415771" y="2753782"/>
            <a:ext cx="42882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1" name="Tekstvak 210"/>
          <p:cNvSpPr txBox="1"/>
          <p:nvPr/>
        </p:nvSpPr>
        <p:spPr>
          <a:xfrm>
            <a:off x="2351834" y="5099592"/>
            <a:ext cx="718766" cy="276999"/>
          </a:xfrm>
          <a:prstGeom prst="rect">
            <a:avLst/>
          </a:prstGeom>
          <a:noFill/>
          <a:effectLst/>
        </p:spPr>
        <p:txBody>
          <a:bodyPr wrap="none" rtlCol="0">
            <a:spAutoFit/>
          </a:bodyPr>
          <a:lstStyle/>
          <a:p>
            <a:pPr algn="ctr"/>
            <a:r>
              <a:rPr lang="nl-NL" sz="1200" b="1" dirty="0"/>
              <a:t>Legenda</a:t>
            </a:r>
          </a:p>
        </p:txBody>
      </p:sp>
      <p:pic>
        <p:nvPicPr>
          <p:cNvPr id="117" name="Afbeelding 116" descr="Macintosh HD:Users:timfavier:Pictures:Naamloos.pdf"/>
          <p:cNvPicPr/>
          <p:nvPr/>
        </p:nvPicPr>
        <p:blipFill rotWithShape="1">
          <a:blip r:embed="rId2" cstate="email">
            <a:extLst>
              <a:ext uri="{28A0092B-C50C-407E-A947-70E740481C1C}">
                <a14:useLocalDpi xmlns:a14="http://schemas.microsoft.com/office/drawing/2010/main"/>
              </a:ext>
            </a:extLst>
          </a:blip>
          <a:srcRect l="15848" r="6676"/>
          <a:stretch/>
        </p:blipFill>
        <p:spPr bwMode="auto">
          <a:xfrm>
            <a:off x="5111751" y="199154"/>
            <a:ext cx="3571874" cy="4635735"/>
          </a:xfrm>
          <a:prstGeom prst="rect">
            <a:avLst/>
          </a:prstGeom>
          <a:noFill/>
          <a:ln>
            <a:noFill/>
          </a:ln>
        </p:spPr>
      </p:pic>
      <p:sp>
        <p:nvSpPr>
          <p:cNvPr id="39" name="Tekstvak 38"/>
          <p:cNvSpPr txBox="1"/>
          <p:nvPr/>
        </p:nvSpPr>
        <p:spPr>
          <a:xfrm>
            <a:off x="129637" y="225443"/>
            <a:ext cx="2019509" cy="477054"/>
          </a:xfrm>
          <a:prstGeom prst="rect">
            <a:avLst/>
          </a:prstGeom>
          <a:noFill/>
        </p:spPr>
        <p:txBody>
          <a:bodyPr wrap="none" rtlCol="0">
            <a:spAutoFit/>
          </a:bodyPr>
          <a:lstStyle/>
          <a:p>
            <a:r>
              <a:rPr lang="nl-NL" sz="2500" b="1" dirty="0"/>
              <a:t>Nabespreking</a:t>
            </a:r>
          </a:p>
        </p:txBody>
      </p:sp>
      <p:sp>
        <p:nvSpPr>
          <p:cNvPr id="2" name="Toelichting met afgeronde rechthoek 1"/>
          <p:cNvSpPr/>
          <p:nvPr/>
        </p:nvSpPr>
        <p:spPr>
          <a:xfrm>
            <a:off x="5486400" y="314379"/>
            <a:ext cx="3495137" cy="1685516"/>
          </a:xfrm>
          <a:prstGeom prst="wedgeRoundRectCallout">
            <a:avLst>
              <a:gd name="adj1" fmla="val -79495"/>
              <a:gd name="adj2" fmla="val 23231"/>
              <a:gd name="adj3" fmla="val 1666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Welk gebied in de Todra regio is: </a:t>
            </a:r>
          </a:p>
          <a:p>
            <a:pPr marL="285750" indent="-285750">
              <a:buFontTx/>
              <a:buChar char="-"/>
            </a:pPr>
            <a:r>
              <a:rPr lang="nl-NL" dirty="0">
                <a:solidFill>
                  <a:schemeClr val="tx1"/>
                </a:solidFill>
              </a:rPr>
              <a:t>het centrum?</a:t>
            </a:r>
          </a:p>
          <a:p>
            <a:pPr marL="285750" indent="-285750">
              <a:buFontTx/>
              <a:buChar char="-"/>
            </a:pPr>
            <a:r>
              <a:rPr lang="nl-NL" dirty="0">
                <a:solidFill>
                  <a:schemeClr val="tx1"/>
                </a:solidFill>
              </a:rPr>
              <a:t>de semiperiferie?</a:t>
            </a:r>
          </a:p>
          <a:p>
            <a:pPr marL="285750" indent="-285750">
              <a:buFontTx/>
              <a:buChar char="-"/>
            </a:pPr>
            <a:r>
              <a:rPr lang="nl-NL" dirty="0">
                <a:solidFill>
                  <a:schemeClr val="tx1"/>
                </a:solidFill>
              </a:rPr>
              <a:t>de periferie?</a:t>
            </a:r>
          </a:p>
          <a:p>
            <a:pPr marL="285750" indent="-285750">
              <a:buFontTx/>
              <a:buChar char="-"/>
            </a:pPr>
            <a:r>
              <a:rPr lang="nl-NL" dirty="0">
                <a:solidFill>
                  <a:schemeClr val="tx1"/>
                </a:solidFill>
              </a:rPr>
              <a:t>de periferie in crisis?</a:t>
            </a:r>
          </a:p>
        </p:txBody>
      </p:sp>
    </p:spTree>
    <p:extLst>
      <p:ext uri="{BB962C8B-B14F-4D97-AF65-F5344CB8AC3E}">
        <p14:creationId xmlns:p14="http://schemas.microsoft.com/office/powerpoint/2010/main" val="173533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hthoek 103"/>
          <p:cNvSpPr/>
          <p:nvPr/>
        </p:nvSpPr>
        <p:spPr>
          <a:xfrm>
            <a:off x="2296374" y="199155"/>
            <a:ext cx="2530531" cy="2566359"/>
          </a:xfrm>
          <a:prstGeom prst="rect">
            <a:avLst/>
          </a:prstGeom>
          <a:solidFill>
            <a:srgbClr val="968C73"/>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2" name="Rechthoek 91"/>
          <p:cNvSpPr/>
          <p:nvPr/>
        </p:nvSpPr>
        <p:spPr>
          <a:xfrm>
            <a:off x="2296374" y="2757962"/>
            <a:ext cx="2530531" cy="2076928"/>
          </a:xfrm>
          <a:prstGeom prst="rect">
            <a:avLst/>
          </a:prstGeom>
          <a:solidFill>
            <a:srgbClr val="FBF5BB"/>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3" name="Trapezium 72"/>
          <p:cNvSpPr/>
          <p:nvPr/>
        </p:nvSpPr>
        <p:spPr>
          <a:xfrm>
            <a:off x="3234194" y="3628202"/>
            <a:ext cx="791680" cy="1086850"/>
          </a:xfrm>
          <a:prstGeom prst="trapezoid">
            <a:avLst>
              <a:gd name="adj" fmla="val 12966"/>
            </a:avLst>
          </a:prstGeom>
          <a:pattFill prst="wdUpDiag">
            <a:fgClr>
              <a:srgbClr val="FBF5BB"/>
            </a:fgClr>
            <a:bgClr>
              <a:srgbClr val="5DBA4A"/>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1" name="Trapezium 90"/>
          <p:cNvSpPr/>
          <p:nvPr/>
        </p:nvSpPr>
        <p:spPr>
          <a:xfrm>
            <a:off x="3343135" y="1999895"/>
            <a:ext cx="573286" cy="1626196"/>
          </a:xfrm>
          <a:prstGeom prst="trapezoid">
            <a:avLst>
              <a:gd name="adj" fmla="val 21541"/>
            </a:avLst>
          </a:prstGeom>
          <a:pattFill prst="wdUpDiag">
            <a:fgClr>
              <a:srgbClr val="008000"/>
            </a:fgClr>
            <a:bgClr>
              <a:srgbClr val="5DBA4A"/>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0" name="Trapezium 89"/>
          <p:cNvSpPr/>
          <p:nvPr/>
        </p:nvSpPr>
        <p:spPr>
          <a:xfrm>
            <a:off x="3479105" y="562254"/>
            <a:ext cx="282894" cy="654077"/>
          </a:xfrm>
          <a:prstGeom prst="trapezoid">
            <a:avLst>
              <a:gd name="adj" fmla="val 0"/>
            </a:avLst>
          </a:prstGeom>
          <a:solidFill>
            <a:srgbClr val="5CBD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44" name="Tekstvak 43"/>
          <p:cNvSpPr txBox="1"/>
          <p:nvPr/>
        </p:nvSpPr>
        <p:spPr>
          <a:xfrm>
            <a:off x="2961096" y="2756762"/>
            <a:ext cx="479618" cy="215444"/>
          </a:xfrm>
          <a:prstGeom prst="rect">
            <a:avLst/>
          </a:prstGeom>
          <a:noFill/>
          <a:effectLst/>
        </p:spPr>
        <p:txBody>
          <a:bodyPr wrap="none" rtlCol="0">
            <a:spAutoFit/>
          </a:bodyPr>
          <a:lstStyle/>
          <a:p>
            <a:pPr algn="ctr"/>
            <a:r>
              <a:rPr lang="nl-NL" sz="800" dirty="0"/>
              <a:t>Tinghir</a:t>
            </a:r>
          </a:p>
        </p:txBody>
      </p:sp>
      <p:sp>
        <p:nvSpPr>
          <p:cNvPr id="45" name="Tekstvak 44"/>
          <p:cNvSpPr txBox="1"/>
          <p:nvPr/>
        </p:nvSpPr>
        <p:spPr>
          <a:xfrm>
            <a:off x="3004371" y="2122892"/>
            <a:ext cx="428322" cy="215444"/>
          </a:xfrm>
          <a:prstGeom prst="rect">
            <a:avLst/>
          </a:prstGeom>
          <a:noFill/>
          <a:effectLst/>
        </p:spPr>
        <p:txBody>
          <a:bodyPr wrap="none" rtlCol="0">
            <a:spAutoFit/>
          </a:bodyPr>
          <a:lstStyle/>
          <a:p>
            <a:pPr algn="ctr"/>
            <a:r>
              <a:rPr lang="nl-NL" sz="800" dirty="0" err="1"/>
              <a:t>Tizgui</a:t>
            </a:r>
            <a:endParaRPr lang="nl-NL" sz="800" dirty="0"/>
          </a:p>
        </p:txBody>
      </p:sp>
      <p:sp>
        <p:nvSpPr>
          <p:cNvPr id="46" name="Tekstvak 45"/>
          <p:cNvSpPr txBox="1"/>
          <p:nvPr/>
        </p:nvSpPr>
        <p:spPr>
          <a:xfrm>
            <a:off x="2702287" y="753520"/>
            <a:ext cx="739956" cy="215444"/>
          </a:xfrm>
          <a:prstGeom prst="rect">
            <a:avLst/>
          </a:prstGeom>
          <a:noFill/>
          <a:effectLst/>
        </p:spPr>
        <p:txBody>
          <a:bodyPr wrap="none" rtlCol="0">
            <a:spAutoFit/>
          </a:bodyPr>
          <a:lstStyle/>
          <a:p>
            <a:pPr algn="ctr"/>
            <a:r>
              <a:rPr lang="nl-NL" sz="800" dirty="0" err="1"/>
              <a:t>Tamtatouche</a:t>
            </a:r>
            <a:endParaRPr lang="nl-NL" sz="800" dirty="0"/>
          </a:p>
        </p:txBody>
      </p:sp>
      <p:sp>
        <p:nvSpPr>
          <p:cNvPr id="47" name="Tekstvak 46"/>
          <p:cNvSpPr txBox="1"/>
          <p:nvPr/>
        </p:nvSpPr>
        <p:spPr>
          <a:xfrm>
            <a:off x="2663705" y="4255940"/>
            <a:ext cx="556563" cy="215444"/>
          </a:xfrm>
          <a:prstGeom prst="rect">
            <a:avLst/>
          </a:prstGeom>
          <a:noFill/>
          <a:effectLst/>
        </p:spPr>
        <p:txBody>
          <a:bodyPr wrap="none" rtlCol="0">
            <a:spAutoFit/>
          </a:bodyPr>
          <a:lstStyle/>
          <a:p>
            <a:pPr algn="ctr"/>
            <a:r>
              <a:rPr lang="nl-NL" sz="800" dirty="0" err="1"/>
              <a:t>Essouffla</a:t>
            </a:r>
            <a:endParaRPr lang="nl-NL" sz="800" dirty="0"/>
          </a:p>
        </p:txBody>
      </p:sp>
      <p:sp>
        <p:nvSpPr>
          <p:cNvPr id="56" name="Vrije vorm 55"/>
          <p:cNvSpPr/>
          <p:nvPr/>
        </p:nvSpPr>
        <p:spPr>
          <a:xfrm rot="5400000" flipV="1">
            <a:off x="3361898" y="599116"/>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7" name="Vrije vorm 56"/>
          <p:cNvSpPr/>
          <p:nvPr/>
        </p:nvSpPr>
        <p:spPr>
          <a:xfrm rot="5400000" flipV="1">
            <a:off x="3361898" y="1142004"/>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8" name="Vrije vorm 57"/>
          <p:cNvSpPr/>
          <p:nvPr/>
        </p:nvSpPr>
        <p:spPr>
          <a:xfrm rot="5400000" flipV="1">
            <a:off x="3361898" y="1685614"/>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9" name="Vrije vorm 58"/>
          <p:cNvSpPr/>
          <p:nvPr/>
        </p:nvSpPr>
        <p:spPr>
          <a:xfrm rot="5400000" flipV="1">
            <a:off x="3361898" y="2228503"/>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0" name="Vrije vorm 59"/>
          <p:cNvSpPr/>
          <p:nvPr/>
        </p:nvSpPr>
        <p:spPr>
          <a:xfrm rot="5400000" flipV="1">
            <a:off x="3361898" y="2770311"/>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1" name="Vrije vorm 60"/>
          <p:cNvSpPr/>
          <p:nvPr/>
        </p:nvSpPr>
        <p:spPr>
          <a:xfrm rot="5400000" flipV="1">
            <a:off x="3361898" y="3313199"/>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2" name="Vrije vorm 61"/>
          <p:cNvSpPr/>
          <p:nvPr/>
        </p:nvSpPr>
        <p:spPr>
          <a:xfrm rot="5400000" flipV="1">
            <a:off x="3361898" y="3856809"/>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dash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3" name="Vrije vorm 62"/>
          <p:cNvSpPr/>
          <p:nvPr/>
        </p:nvSpPr>
        <p:spPr>
          <a:xfrm rot="5400000" flipV="1">
            <a:off x="3361898" y="4399698"/>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cxnSp>
        <p:nvCxnSpPr>
          <p:cNvPr id="65" name="Rechte verbindingslijn met pijl 64"/>
          <p:cNvCxnSpPr/>
          <p:nvPr/>
        </p:nvCxnSpPr>
        <p:spPr>
          <a:xfrm>
            <a:off x="2429350" y="3149269"/>
            <a:ext cx="2270082" cy="0"/>
          </a:xfrm>
          <a:prstGeom prst="straightConnector1">
            <a:avLst/>
          </a:prstGeom>
          <a:ln w="762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6" name="Ovaal 65"/>
          <p:cNvSpPr/>
          <p:nvPr/>
        </p:nvSpPr>
        <p:spPr>
          <a:xfrm rot="20075673">
            <a:off x="3410810" y="2196287"/>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67" name="Ovaal 66"/>
          <p:cNvSpPr/>
          <p:nvPr/>
        </p:nvSpPr>
        <p:spPr>
          <a:xfrm rot="20075673">
            <a:off x="3189129" y="3037275"/>
            <a:ext cx="225583" cy="22558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68" name="Ovaal 67"/>
          <p:cNvSpPr/>
          <p:nvPr/>
        </p:nvSpPr>
        <p:spPr>
          <a:xfrm rot="20075673">
            <a:off x="3237908" y="4315661"/>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1" name="Ovaal 70"/>
          <p:cNvSpPr/>
          <p:nvPr/>
        </p:nvSpPr>
        <p:spPr>
          <a:xfrm rot="20075673">
            <a:off x="3430765" y="826915"/>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5" name="Tekstvak 74"/>
          <p:cNvSpPr txBox="1"/>
          <p:nvPr/>
        </p:nvSpPr>
        <p:spPr>
          <a:xfrm>
            <a:off x="4157440" y="2913228"/>
            <a:ext cx="354885" cy="215444"/>
          </a:xfrm>
          <a:prstGeom prst="rect">
            <a:avLst/>
          </a:prstGeom>
          <a:noFill/>
          <a:effectLst/>
        </p:spPr>
        <p:txBody>
          <a:bodyPr wrap="none" rtlCol="0">
            <a:spAutoFit/>
          </a:bodyPr>
          <a:lstStyle/>
          <a:p>
            <a:r>
              <a:rPr lang="nl-NL" sz="800" dirty="0"/>
              <a:t>N10</a:t>
            </a:r>
          </a:p>
        </p:txBody>
      </p:sp>
      <p:sp>
        <p:nvSpPr>
          <p:cNvPr id="76" name="Boog 75"/>
          <p:cNvSpPr/>
          <p:nvPr/>
        </p:nvSpPr>
        <p:spPr>
          <a:xfrm rot="2442957" flipH="1" flipV="1">
            <a:off x="3091524" y="3026492"/>
            <a:ext cx="278187" cy="260956"/>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77" name="Boog 76"/>
          <p:cNvSpPr/>
          <p:nvPr/>
        </p:nvSpPr>
        <p:spPr>
          <a:xfrm rot="2442957" flipH="1" flipV="1">
            <a:off x="2990799" y="2957989"/>
            <a:ext cx="359569" cy="378132"/>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78" name="Boog 77"/>
          <p:cNvSpPr/>
          <p:nvPr/>
        </p:nvSpPr>
        <p:spPr>
          <a:xfrm rot="2442957" flipH="1" flipV="1">
            <a:off x="2858386" y="2891383"/>
            <a:ext cx="623813" cy="578729"/>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110" name="5-puntige ster 109"/>
          <p:cNvSpPr>
            <a:spLocks noChangeAspect="1"/>
          </p:cNvSpPr>
          <p:nvPr/>
        </p:nvSpPr>
        <p:spPr>
          <a:xfrm>
            <a:off x="3653620" y="1847128"/>
            <a:ext cx="263974" cy="227057"/>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cxnSp>
        <p:nvCxnSpPr>
          <p:cNvPr id="141" name="Rechte verbindingslijn 140"/>
          <p:cNvCxnSpPr/>
          <p:nvPr/>
        </p:nvCxnSpPr>
        <p:spPr>
          <a:xfrm>
            <a:off x="3415771" y="2753782"/>
            <a:ext cx="42882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17" name="Afbeelding 116" descr="Macintosh HD:Users:timfavier:Pictures:Naamloos.pdf"/>
          <p:cNvPicPr/>
          <p:nvPr/>
        </p:nvPicPr>
        <p:blipFill rotWithShape="1">
          <a:blip r:embed="rId2" cstate="email">
            <a:extLst>
              <a:ext uri="{28A0092B-C50C-407E-A947-70E740481C1C}">
                <a14:useLocalDpi xmlns:a14="http://schemas.microsoft.com/office/drawing/2010/main"/>
              </a:ext>
            </a:extLst>
          </a:blip>
          <a:srcRect l="15848" r="6676"/>
          <a:stretch/>
        </p:blipFill>
        <p:spPr bwMode="auto">
          <a:xfrm>
            <a:off x="5111751" y="199154"/>
            <a:ext cx="3571874" cy="4635735"/>
          </a:xfrm>
          <a:prstGeom prst="rect">
            <a:avLst/>
          </a:prstGeom>
          <a:noFill/>
          <a:ln>
            <a:noFill/>
          </a:ln>
        </p:spPr>
      </p:pic>
      <p:sp>
        <p:nvSpPr>
          <p:cNvPr id="70" name="Tekstvak 69"/>
          <p:cNvSpPr txBox="1"/>
          <p:nvPr/>
        </p:nvSpPr>
        <p:spPr>
          <a:xfrm>
            <a:off x="129637" y="225443"/>
            <a:ext cx="2019509" cy="477054"/>
          </a:xfrm>
          <a:prstGeom prst="rect">
            <a:avLst/>
          </a:prstGeom>
          <a:noFill/>
        </p:spPr>
        <p:txBody>
          <a:bodyPr wrap="none" rtlCol="0">
            <a:spAutoFit/>
          </a:bodyPr>
          <a:lstStyle/>
          <a:p>
            <a:r>
              <a:rPr lang="nl-NL" sz="2500" b="1" dirty="0"/>
              <a:t>Nabespreking</a:t>
            </a:r>
          </a:p>
        </p:txBody>
      </p:sp>
      <p:grpSp>
        <p:nvGrpSpPr>
          <p:cNvPr id="80" name="Groeperen 79"/>
          <p:cNvGrpSpPr/>
          <p:nvPr/>
        </p:nvGrpSpPr>
        <p:grpSpPr>
          <a:xfrm>
            <a:off x="312326" y="5292336"/>
            <a:ext cx="3300149" cy="1475804"/>
            <a:chOff x="5122125" y="5225541"/>
            <a:chExt cx="3300149" cy="1475804"/>
          </a:xfrm>
        </p:grpSpPr>
        <p:grpSp>
          <p:nvGrpSpPr>
            <p:cNvPr id="81" name="Groeperen 80"/>
            <p:cNvGrpSpPr/>
            <p:nvPr/>
          </p:nvGrpSpPr>
          <p:grpSpPr>
            <a:xfrm>
              <a:off x="5122126" y="5225541"/>
              <a:ext cx="3120111" cy="255767"/>
              <a:chOff x="9311945" y="1240120"/>
              <a:chExt cx="4391441" cy="359983"/>
            </a:xfrm>
          </p:grpSpPr>
          <p:sp>
            <p:nvSpPr>
              <p:cNvPr id="111" name="Rechthoek 110"/>
              <p:cNvSpPr/>
              <p:nvPr/>
            </p:nvSpPr>
            <p:spPr>
              <a:xfrm>
                <a:off x="9311945" y="1240120"/>
                <a:ext cx="571500" cy="359983"/>
              </a:xfrm>
              <a:prstGeom prst="rect">
                <a:avLst/>
              </a:prstGeom>
              <a:pattFill prst="wdUpDiag">
                <a:fgClr>
                  <a:srgbClr val="008000"/>
                </a:fgClr>
                <a:bgClr>
                  <a:srgbClr val="5DBA4A"/>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12" name="Tekstvak 111"/>
              <p:cNvSpPr txBox="1"/>
              <p:nvPr/>
            </p:nvSpPr>
            <p:spPr>
              <a:xfrm>
                <a:off x="10194595" y="1281612"/>
                <a:ext cx="3508791" cy="303230"/>
              </a:xfrm>
              <a:prstGeom prst="rect">
                <a:avLst/>
              </a:prstGeom>
              <a:noFill/>
              <a:effectLst/>
            </p:spPr>
            <p:txBody>
              <a:bodyPr wrap="none" rtlCol="0">
                <a:spAutoFit/>
              </a:bodyPr>
              <a:lstStyle/>
              <a:p>
                <a:r>
                  <a:rPr lang="nl-NL" sz="800" dirty="0"/>
                  <a:t>Semiperiferie: moderne oase en ontwikkelende dorpen</a:t>
                </a:r>
              </a:p>
            </p:txBody>
          </p:sp>
        </p:grpSp>
        <p:grpSp>
          <p:nvGrpSpPr>
            <p:cNvPr id="82" name="Groeperen 81"/>
            <p:cNvGrpSpPr/>
            <p:nvPr/>
          </p:nvGrpSpPr>
          <p:grpSpPr>
            <a:xfrm>
              <a:off x="5122126" y="5530550"/>
              <a:ext cx="2482567" cy="255767"/>
              <a:chOff x="9311945" y="1763995"/>
              <a:chExt cx="3494122" cy="359983"/>
            </a:xfrm>
          </p:grpSpPr>
          <p:sp>
            <p:nvSpPr>
              <p:cNvPr id="96" name="Rechthoek 95"/>
              <p:cNvSpPr/>
              <p:nvPr/>
            </p:nvSpPr>
            <p:spPr>
              <a:xfrm>
                <a:off x="9311945" y="1763995"/>
                <a:ext cx="571500" cy="359983"/>
              </a:xfrm>
              <a:prstGeom prst="rect">
                <a:avLst/>
              </a:prstGeom>
              <a:solidFill>
                <a:srgbClr val="5CBD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05" name="Tekstvak 104"/>
              <p:cNvSpPr txBox="1"/>
              <p:nvPr/>
            </p:nvSpPr>
            <p:spPr>
              <a:xfrm>
                <a:off x="10194595" y="1805487"/>
                <a:ext cx="2611472" cy="303230"/>
              </a:xfrm>
              <a:prstGeom prst="rect">
                <a:avLst/>
              </a:prstGeom>
              <a:noFill/>
              <a:effectLst/>
            </p:spPr>
            <p:txBody>
              <a:bodyPr wrap="none" rtlCol="0">
                <a:spAutoFit/>
              </a:bodyPr>
              <a:lstStyle/>
              <a:p>
                <a:r>
                  <a:rPr lang="nl-NL" sz="800" dirty="0"/>
                  <a:t>Periferie: de afgelegen traditionele oase</a:t>
                </a:r>
              </a:p>
            </p:txBody>
          </p:sp>
        </p:grpSp>
        <p:grpSp>
          <p:nvGrpSpPr>
            <p:cNvPr id="83" name="Groeperen 82"/>
            <p:cNvGrpSpPr/>
            <p:nvPr/>
          </p:nvGrpSpPr>
          <p:grpSpPr>
            <a:xfrm>
              <a:off x="5122126" y="5835560"/>
              <a:ext cx="2812335" cy="255767"/>
              <a:chOff x="9311945" y="2276977"/>
              <a:chExt cx="3958258" cy="359983"/>
            </a:xfrm>
          </p:grpSpPr>
          <p:sp>
            <p:nvSpPr>
              <p:cNvPr id="93" name="Rechthoek 92"/>
              <p:cNvSpPr/>
              <p:nvPr/>
            </p:nvSpPr>
            <p:spPr>
              <a:xfrm>
                <a:off x="9311945" y="2276977"/>
                <a:ext cx="571500" cy="359983"/>
              </a:xfrm>
              <a:prstGeom prst="rect">
                <a:avLst/>
              </a:prstGeom>
              <a:pattFill prst="wdUpDiag">
                <a:fgClr>
                  <a:srgbClr val="FBF5BB"/>
                </a:fgClr>
                <a:bgClr>
                  <a:srgbClr val="5DBA4A"/>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4" name="Tekstvak 93"/>
              <p:cNvSpPr txBox="1"/>
              <p:nvPr/>
            </p:nvSpPr>
            <p:spPr>
              <a:xfrm>
                <a:off x="10194595" y="2318469"/>
                <a:ext cx="3075608" cy="303230"/>
              </a:xfrm>
              <a:prstGeom prst="rect">
                <a:avLst/>
              </a:prstGeom>
              <a:noFill/>
              <a:effectLst/>
            </p:spPr>
            <p:txBody>
              <a:bodyPr wrap="none" rtlCol="0">
                <a:spAutoFit/>
              </a:bodyPr>
              <a:lstStyle/>
              <a:p>
                <a:r>
                  <a:rPr lang="nl-NL" sz="800" dirty="0"/>
                  <a:t>Periferie in crisis: verdrogende traditionele oase</a:t>
                </a:r>
              </a:p>
            </p:txBody>
          </p:sp>
        </p:grpSp>
        <p:grpSp>
          <p:nvGrpSpPr>
            <p:cNvPr id="84" name="Groeperen 83"/>
            <p:cNvGrpSpPr/>
            <p:nvPr/>
          </p:nvGrpSpPr>
          <p:grpSpPr>
            <a:xfrm>
              <a:off x="5122126" y="6140569"/>
              <a:ext cx="3300148" cy="255767"/>
              <a:chOff x="9311945" y="2778874"/>
              <a:chExt cx="4644836" cy="359983"/>
            </a:xfrm>
          </p:grpSpPr>
          <p:sp>
            <p:nvSpPr>
              <p:cNvPr id="88" name="Rechthoek 87"/>
              <p:cNvSpPr/>
              <p:nvPr/>
            </p:nvSpPr>
            <p:spPr>
              <a:xfrm>
                <a:off x="9311945" y="2778874"/>
                <a:ext cx="571500" cy="359983"/>
              </a:xfrm>
              <a:prstGeom prst="rect">
                <a:avLst/>
              </a:prstGeom>
              <a:solidFill>
                <a:srgbClr val="968C7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89" name="Tekstvak 88"/>
              <p:cNvSpPr txBox="1"/>
              <p:nvPr/>
            </p:nvSpPr>
            <p:spPr>
              <a:xfrm>
                <a:off x="10194595" y="2820366"/>
                <a:ext cx="3762186" cy="303230"/>
              </a:xfrm>
              <a:prstGeom prst="rect">
                <a:avLst/>
              </a:prstGeom>
              <a:noFill/>
              <a:effectLst/>
            </p:spPr>
            <p:txBody>
              <a:bodyPr wrap="none" rtlCol="0">
                <a:spAutoFit/>
              </a:bodyPr>
              <a:lstStyle/>
              <a:p>
                <a:r>
                  <a:rPr lang="nl-NL" sz="800" dirty="0"/>
                  <a:t>Periferie in crisis: de </a:t>
                </a:r>
                <a:r>
                  <a:rPr lang="nl-NL" sz="800" dirty="0" err="1"/>
                  <a:t>overbegraasde</a:t>
                </a:r>
                <a:r>
                  <a:rPr lang="nl-NL" sz="800" dirty="0"/>
                  <a:t> en verdrogende bergen</a:t>
                </a:r>
              </a:p>
            </p:txBody>
          </p:sp>
        </p:grpSp>
        <p:grpSp>
          <p:nvGrpSpPr>
            <p:cNvPr id="85" name="Groeperen 84"/>
            <p:cNvGrpSpPr/>
            <p:nvPr/>
          </p:nvGrpSpPr>
          <p:grpSpPr>
            <a:xfrm>
              <a:off x="5122125" y="6445578"/>
              <a:ext cx="2673976" cy="255767"/>
              <a:chOff x="9311944" y="3284220"/>
              <a:chExt cx="3763522" cy="359983"/>
            </a:xfrm>
          </p:grpSpPr>
          <p:sp>
            <p:nvSpPr>
              <p:cNvPr id="86" name="Rechthoek 85"/>
              <p:cNvSpPr/>
              <p:nvPr/>
            </p:nvSpPr>
            <p:spPr>
              <a:xfrm>
                <a:off x="9311944" y="3284220"/>
                <a:ext cx="571500" cy="359983"/>
              </a:xfrm>
              <a:prstGeom prst="rect">
                <a:avLst/>
              </a:prstGeom>
              <a:solidFill>
                <a:srgbClr val="FBF5B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87" name="Tekstvak 86"/>
              <p:cNvSpPr txBox="1"/>
              <p:nvPr/>
            </p:nvSpPr>
            <p:spPr>
              <a:xfrm>
                <a:off x="10194594" y="3325712"/>
                <a:ext cx="2880872" cy="303230"/>
              </a:xfrm>
              <a:prstGeom prst="rect">
                <a:avLst/>
              </a:prstGeom>
              <a:noFill/>
              <a:effectLst/>
            </p:spPr>
            <p:txBody>
              <a:bodyPr wrap="none" rtlCol="0">
                <a:spAutoFit/>
              </a:bodyPr>
              <a:lstStyle/>
              <a:p>
                <a:r>
                  <a:rPr lang="nl-NL" sz="800" dirty="0"/>
                  <a:t>Periferie in crisis: de </a:t>
                </a:r>
                <a:r>
                  <a:rPr lang="nl-NL" sz="800" dirty="0" err="1"/>
                  <a:t>overbegraasde</a:t>
                </a:r>
                <a:r>
                  <a:rPr lang="nl-NL" sz="800" dirty="0"/>
                  <a:t> woestijn</a:t>
                </a:r>
              </a:p>
            </p:txBody>
          </p:sp>
        </p:grpSp>
      </p:grpSp>
      <p:sp>
        <p:nvSpPr>
          <p:cNvPr id="113" name="Tekstvak 112"/>
          <p:cNvSpPr txBox="1"/>
          <p:nvPr/>
        </p:nvSpPr>
        <p:spPr>
          <a:xfrm>
            <a:off x="207983" y="4818996"/>
            <a:ext cx="896800" cy="338554"/>
          </a:xfrm>
          <a:prstGeom prst="rect">
            <a:avLst/>
          </a:prstGeom>
          <a:noFill/>
          <a:effectLst/>
        </p:spPr>
        <p:txBody>
          <a:bodyPr wrap="none" rtlCol="0">
            <a:spAutoFit/>
          </a:bodyPr>
          <a:lstStyle/>
          <a:p>
            <a:pPr algn="ctr"/>
            <a:r>
              <a:rPr lang="nl-NL" sz="1600" b="1" dirty="0"/>
              <a:t>Legenda</a:t>
            </a:r>
          </a:p>
        </p:txBody>
      </p:sp>
      <p:grpSp>
        <p:nvGrpSpPr>
          <p:cNvPr id="114" name="Groeperen 113"/>
          <p:cNvGrpSpPr/>
          <p:nvPr/>
        </p:nvGrpSpPr>
        <p:grpSpPr>
          <a:xfrm>
            <a:off x="3908091" y="5311500"/>
            <a:ext cx="2128531" cy="1256034"/>
            <a:chOff x="2300934" y="5244424"/>
            <a:chExt cx="2128531" cy="1256034"/>
          </a:xfrm>
        </p:grpSpPr>
        <p:grpSp>
          <p:nvGrpSpPr>
            <p:cNvPr id="115" name="Groeperen 114"/>
            <p:cNvGrpSpPr/>
            <p:nvPr/>
          </p:nvGrpSpPr>
          <p:grpSpPr>
            <a:xfrm>
              <a:off x="2435921" y="5244424"/>
              <a:ext cx="1993544" cy="229832"/>
              <a:chOff x="9444075" y="227891"/>
              <a:chExt cx="2805839" cy="323480"/>
            </a:xfrm>
          </p:grpSpPr>
          <p:sp>
            <p:nvSpPr>
              <p:cNvPr id="127" name="Ovaal 126"/>
              <p:cNvSpPr/>
              <p:nvPr/>
            </p:nvSpPr>
            <p:spPr>
              <a:xfrm rot="20075673">
                <a:off x="9444075" y="227891"/>
                <a:ext cx="317500" cy="3175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28" name="Tekstvak 127"/>
              <p:cNvSpPr txBox="1"/>
              <p:nvPr/>
            </p:nvSpPr>
            <p:spPr>
              <a:xfrm>
                <a:off x="10185070" y="248142"/>
                <a:ext cx="2064844" cy="303229"/>
              </a:xfrm>
              <a:prstGeom prst="rect">
                <a:avLst/>
              </a:prstGeom>
              <a:noFill/>
              <a:effectLst/>
            </p:spPr>
            <p:txBody>
              <a:bodyPr wrap="none" rtlCol="0">
                <a:spAutoFit/>
              </a:bodyPr>
              <a:lstStyle/>
              <a:p>
                <a:r>
                  <a:rPr lang="nl-NL" sz="800" dirty="0"/>
                  <a:t>Centrum: het economisch hart</a:t>
                </a:r>
              </a:p>
            </p:txBody>
          </p:sp>
        </p:grpSp>
        <p:grpSp>
          <p:nvGrpSpPr>
            <p:cNvPr id="116" name="Groeperen 115"/>
            <p:cNvGrpSpPr/>
            <p:nvPr/>
          </p:nvGrpSpPr>
          <p:grpSpPr>
            <a:xfrm>
              <a:off x="2462220" y="5519781"/>
              <a:ext cx="1862322" cy="382145"/>
              <a:chOff x="9481090" y="561382"/>
              <a:chExt cx="2621150" cy="537855"/>
            </a:xfrm>
          </p:grpSpPr>
          <p:sp>
            <p:nvSpPr>
              <p:cNvPr id="122" name="Boog 121"/>
              <p:cNvSpPr/>
              <p:nvPr/>
            </p:nvSpPr>
            <p:spPr>
              <a:xfrm rot="2442957" flipH="1" flipV="1">
                <a:off x="9700089" y="687183"/>
                <a:ext cx="261847" cy="242525"/>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123" name="Boog 122"/>
              <p:cNvSpPr/>
              <p:nvPr/>
            </p:nvSpPr>
            <p:spPr>
              <a:xfrm rot="2442957" flipH="1" flipV="1">
                <a:off x="9481090" y="561382"/>
                <a:ext cx="587171" cy="537855"/>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grpSp>
            <p:nvGrpSpPr>
              <p:cNvPr id="124" name="Groeperen 123"/>
              <p:cNvGrpSpPr/>
              <p:nvPr/>
            </p:nvGrpSpPr>
            <p:grpSpPr>
              <a:xfrm>
                <a:off x="9605526" y="623115"/>
                <a:ext cx="2496714" cy="351426"/>
                <a:chOff x="9605526" y="623115"/>
                <a:chExt cx="2496714" cy="351426"/>
              </a:xfrm>
            </p:grpSpPr>
            <p:sp>
              <p:nvSpPr>
                <p:cNvPr id="125" name="Boog 124"/>
                <p:cNvSpPr/>
                <p:nvPr/>
              </p:nvSpPr>
              <p:spPr>
                <a:xfrm rot="2442957" flipH="1" flipV="1">
                  <a:off x="9605526" y="623115"/>
                  <a:ext cx="338448" cy="351426"/>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126" name="Tekstvak 125"/>
                <p:cNvSpPr txBox="1"/>
                <p:nvPr/>
              </p:nvSpPr>
              <p:spPr>
                <a:xfrm>
                  <a:off x="10181226" y="641807"/>
                  <a:ext cx="1921014" cy="303229"/>
                </a:xfrm>
                <a:prstGeom prst="rect">
                  <a:avLst/>
                </a:prstGeom>
                <a:noFill/>
                <a:effectLst/>
              </p:spPr>
              <p:txBody>
                <a:bodyPr wrap="none" rtlCol="0">
                  <a:spAutoFit/>
                </a:bodyPr>
                <a:lstStyle/>
                <a:p>
                  <a:r>
                    <a:rPr lang="nl-NL" sz="800" dirty="0"/>
                    <a:t>Uitbreiding van het centrum</a:t>
                  </a:r>
                </a:p>
              </p:txBody>
            </p:sp>
          </p:grpSp>
        </p:grpSp>
        <p:cxnSp>
          <p:nvCxnSpPr>
            <p:cNvPr id="118" name="Rechte verbindingslijn met pijl 117"/>
            <p:cNvCxnSpPr/>
            <p:nvPr/>
          </p:nvCxnSpPr>
          <p:spPr>
            <a:xfrm>
              <a:off x="2300934" y="6045872"/>
              <a:ext cx="566395" cy="0"/>
            </a:xfrm>
            <a:prstGeom prst="straightConnector1">
              <a:avLst/>
            </a:prstGeom>
            <a:ln w="762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19" name="Tekstvak 118"/>
            <p:cNvSpPr txBox="1"/>
            <p:nvPr/>
          </p:nvSpPr>
          <p:spPr>
            <a:xfrm>
              <a:off x="2949214" y="5914335"/>
              <a:ext cx="1133644" cy="215444"/>
            </a:xfrm>
            <a:prstGeom prst="rect">
              <a:avLst/>
            </a:prstGeom>
            <a:noFill/>
            <a:effectLst/>
          </p:spPr>
          <p:txBody>
            <a:bodyPr wrap="none" rtlCol="0">
              <a:spAutoFit/>
            </a:bodyPr>
            <a:lstStyle/>
            <a:p>
              <a:r>
                <a:rPr lang="nl-NL" sz="800" dirty="0"/>
                <a:t>Verbeterde ontsluiting</a:t>
              </a:r>
            </a:p>
          </p:txBody>
        </p:sp>
        <p:sp>
          <p:nvSpPr>
            <p:cNvPr id="120" name="5-puntige ster 119"/>
            <p:cNvSpPr>
              <a:spLocks noChangeAspect="1"/>
            </p:cNvSpPr>
            <p:nvPr/>
          </p:nvSpPr>
          <p:spPr>
            <a:xfrm>
              <a:off x="2441647" y="6269889"/>
              <a:ext cx="263974" cy="227056"/>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21" name="Tekstvak 120"/>
            <p:cNvSpPr txBox="1"/>
            <p:nvPr/>
          </p:nvSpPr>
          <p:spPr>
            <a:xfrm>
              <a:off x="2967255" y="6285014"/>
              <a:ext cx="857126" cy="215444"/>
            </a:xfrm>
            <a:prstGeom prst="rect">
              <a:avLst/>
            </a:prstGeom>
            <a:noFill/>
            <a:effectLst/>
          </p:spPr>
          <p:txBody>
            <a:bodyPr wrap="none" rtlCol="0">
              <a:spAutoFit/>
            </a:bodyPr>
            <a:lstStyle/>
            <a:p>
              <a:r>
                <a:rPr lang="nl-NL" sz="800" dirty="0"/>
                <a:t>Toeristische site</a:t>
              </a:r>
            </a:p>
          </p:txBody>
        </p:sp>
      </p:grpSp>
      <p:sp>
        <p:nvSpPr>
          <p:cNvPr id="64" name="Toelichting met afgeronde rechthoek 63"/>
          <p:cNvSpPr/>
          <p:nvPr/>
        </p:nvSpPr>
        <p:spPr>
          <a:xfrm>
            <a:off x="5486400" y="314379"/>
            <a:ext cx="3495137" cy="1119347"/>
          </a:xfrm>
          <a:prstGeom prst="wedgeRoundRectCallout">
            <a:avLst>
              <a:gd name="adj1" fmla="val -79495"/>
              <a:gd name="adj2" fmla="val 23231"/>
              <a:gd name="adj3" fmla="val 1666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Welke veranderingen zijn er in de Todra regio, en hoe kun je die verklaren?</a:t>
            </a:r>
          </a:p>
        </p:txBody>
      </p:sp>
    </p:spTree>
    <p:extLst>
      <p:ext uri="{BB962C8B-B14F-4D97-AF65-F5344CB8AC3E}">
        <p14:creationId xmlns:p14="http://schemas.microsoft.com/office/powerpoint/2010/main" val="27812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hthoek 103"/>
          <p:cNvSpPr/>
          <p:nvPr/>
        </p:nvSpPr>
        <p:spPr>
          <a:xfrm>
            <a:off x="2296374" y="199155"/>
            <a:ext cx="2530531" cy="2566359"/>
          </a:xfrm>
          <a:prstGeom prst="rect">
            <a:avLst/>
          </a:prstGeom>
          <a:solidFill>
            <a:srgbClr val="968C73"/>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2" name="Rechthoek 91"/>
          <p:cNvSpPr/>
          <p:nvPr/>
        </p:nvSpPr>
        <p:spPr>
          <a:xfrm>
            <a:off x="2296374" y="2757962"/>
            <a:ext cx="2530531" cy="2076928"/>
          </a:xfrm>
          <a:prstGeom prst="rect">
            <a:avLst/>
          </a:prstGeom>
          <a:solidFill>
            <a:srgbClr val="FBF5BB"/>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3" name="Trapezium 72"/>
          <p:cNvSpPr/>
          <p:nvPr/>
        </p:nvSpPr>
        <p:spPr>
          <a:xfrm>
            <a:off x="3234194" y="3628202"/>
            <a:ext cx="791680" cy="1086850"/>
          </a:xfrm>
          <a:prstGeom prst="trapezoid">
            <a:avLst>
              <a:gd name="adj" fmla="val 12966"/>
            </a:avLst>
          </a:prstGeom>
          <a:pattFill prst="wdUpDiag">
            <a:fgClr>
              <a:srgbClr val="FBF5BB"/>
            </a:fgClr>
            <a:bgClr>
              <a:srgbClr val="5DBA4A"/>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1" name="Trapezium 90"/>
          <p:cNvSpPr/>
          <p:nvPr/>
        </p:nvSpPr>
        <p:spPr>
          <a:xfrm>
            <a:off x="3343135" y="1999894"/>
            <a:ext cx="573286" cy="1626196"/>
          </a:xfrm>
          <a:prstGeom prst="trapezoid">
            <a:avLst>
              <a:gd name="adj" fmla="val 21541"/>
            </a:avLst>
          </a:prstGeom>
          <a:pattFill prst="wdUpDiag">
            <a:fgClr>
              <a:srgbClr val="008000"/>
            </a:fgClr>
            <a:bgClr>
              <a:srgbClr val="5DBA4A"/>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0" name="Trapezium 89"/>
          <p:cNvSpPr/>
          <p:nvPr/>
        </p:nvSpPr>
        <p:spPr>
          <a:xfrm>
            <a:off x="3479105" y="562254"/>
            <a:ext cx="282894" cy="654077"/>
          </a:xfrm>
          <a:prstGeom prst="trapezoid">
            <a:avLst>
              <a:gd name="adj" fmla="val 0"/>
            </a:avLst>
          </a:prstGeom>
          <a:solidFill>
            <a:srgbClr val="5CBD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44" name="Tekstvak 43"/>
          <p:cNvSpPr txBox="1"/>
          <p:nvPr/>
        </p:nvSpPr>
        <p:spPr>
          <a:xfrm>
            <a:off x="2961096" y="2756762"/>
            <a:ext cx="479618" cy="215444"/>
          </a:xfrm>
          <a:prstGeom prst="rect">
            <a:avLst/>
          </a:prstGeom>
          <a:noFill/>
          <a:effectLst/>
        </p:spPr>
        <p:txBody>
          <a:bodyPr wrap="none" rtlCol="0">
            <a:spAutoFit/>
          </a:bodyPr>
          <a:lstStyle/>
          <a:p>
            <a:pPr algn="ctr"/>
            <a:r>
              <a:rPr lang="nl-NL" sz="800" dirty="0"/>
              <a:t>Tinghir</a:t>
            </a:r>
          </a:p>
        </p:txBody>
      </p:sp>
      <p:sp>
        <p:nvSpPr>
          <p:cNvPr id="45" name="Tekstvak 44"/>
          <p:cNvSpPr txBox="1"/>
          <p:nvPr/>
        </p:nvSpPr>
        <p:spPr>
          <a:xfrm>
            <a:off x="3004371" y="2122892"/>
            <a:ext cx="428322" cy="215444"/>
          </a:xfrm>
          <a:prstGeom prst="rect">
            <a:avLst/>
          </a:prstGeom>
          <a:noFill/>
          <a:effectLst/>
        </p:spPr>
        <p:txBody>
          <a:bodyPr wrap="none" rtlCol="0">
            <a:spAutoFit/>
          </a:bodyPr>
          <a:lstStyle/>
          <a:p>
            <a:pPr algn="ctr"/>
            <a:r>
              <a:rPr lang="nl-NL" sz="800" dirty="0" err="1"/>
              <a:t>Tizgui</a:t>
            </a:r>
            <a:endParaRPr lang="nl-NL" sz="800" dirty="0"/>
          </a:p>
        </p:txBody>
      </p:sp>
      <p:sp>
        <p:nvSpPr>
          <p:cNvPr id="46" name="Tekstvak 45"/>
          <p:cNvSpPr txBox="1"/>
          <p:nvPr/>
        </p:nvSpPr>
        <p:spPr>
          <a:xfrm>
            <a:off x="2702288" y="753520"/>
            <a:ext cx="739956" cy="215444"/>
          </a:xfrm>
          <a:prstGeom prst="rect">
            <a:avLst/>
          </a:prstGeom>
          <a:noFill/>
          <a:effectLst/>
        </p:spPr>
        <p:txBody>
          <a:bodyPr wrap="none" rtlCol="0">
            <a:spAutoFit/>
          </a:bodyPr>
          <a:lstStyle/>
          <a:p>
            <a:pPr algn="ctr"/>
            <a:r>
              <a:rPr lang="nl-NL" sz="800" dirty="0" err="1"/>
              <a:t>Tamtatouche</a:t>
            </a:r>
            <a:endParaRPr lang="nl-NL" sz="800" dirty="0"/>
          </a:p>
        </p:txBody>
      </p:sp>
      <p:sp>
        <p:nvSpPr>
          <p:cNvPr id="47" name="Tekstvak 46"/>
          <p:cNvSpPr txBox="1"/>
          <p:nvPr/>
        </p:nvSpPr>
        <p:spPr>
          <a:xfrm>
            <a:off x="2663705" y="4255940"/>
            <a:ext cx="556563" cy="215444"/>
          </a:xfrm>
          <a:prstGeom prst="rect">
            <a:avLst/>
          </a:prstGeom>
          <a:noFill/>
          <a:effectLst/>
        </p:spPr>
        <p:txBody>
          <a:bodyPr wrap="none" rtlCol="0">
            <a:spAutoFit/>
          </a:bodyPr>
          <a:lstStyle/>
          <a:p>
            <a:pPr algn="ctr"/>
            <a:r>
              <a:rPr lang="nl-NL" sz="800" dirty="0" err="1"/>
              <a:t>Essouffla</a:t>
            </a:r>
            <a:endParaRPr lang="nl-NL" sz="800" dirty="0"/>
          </a:p>
        </p:txBody>
      </p:sp>
      <p:sp>
        <p:nvSpPr>
          <p:cNvPr id="56" name="Vrije vorm 55"/>
          <p:cNvSpPr/>
          <p:nvPr/>
        </p:nvSpPr>
        <p:spPr>
          <a:xfrm rot="5400000" flipV="1">
            <a:off x="3361898" y="599116"/>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7" name="Vrije vorm 56"/>
          <p:cNvSpPr/>
          <p:nvPr/>
        </p:nvSpPr>
        <p:spPr>
          <a:xfrm rot="5400000" flipV="1">
            <a:off x="3361898" y="1142004"/>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8" name="Vrije vorm 57"/>
          <p:cNvSpPr/>
          <p:nvPr/>
        </p:nvSpPr>
        <p:spPr>
          <a:xfrm rot="5400000" flipV="1">
            <a:off x="3361898" y="1685614"/>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59" name="Vrije vorm 58"/>
          <p:cNvSpPr/>
          <p:nvPr/>
        </p:nvSpPr>
        <p:spPr>
          <a:xfrm rot="5400000" flipV="1">
            <a:off x="3361898" y="2228503"/>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0" name="Vrije vorm 59"/>
          <p:cNvSpPr/>
          <p:nvPr/>
        </p:nvSpPr>
        <p:spPr>
          <a:xfrm rot="5400000" flipV="1">
            <a:off x="3361898" y="2770311"/>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1" name="Vrije vorm 60"/>
          <p:cNvSpPr/>
          <p:nvPr/>
        </p:nvSpPr>
        <p:spPr>
          <a:xfrm rot="5400000" flipV="1">
            <a:off x="3361898" y="3313199"/>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2" name="Vrije vorm 61"/>
          <p:cNvSpPr/>
          <p:nvPr/>
        </p:nvSpPr>
        <p:spPr>
          <a:xfrm rot="5400000" flipV="1">
            <a:off x="3361898" y="3856810"/>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dash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63" name="Vrije vorm 62"/>
          <p:cNvSpPr/>
          <p:nvPr/>
        </p:nvSpPr>
        <p:spPr>
          <a:xfrm rot="5400000" flipV="1">
            <a:off x="3361898" y="4399698"/>
            <a:ext cx="542888" cy="40556"/>
          </a:xfrm>
          <a:custGeom>
            <a:avLst/>
            <a:gdLst>
              <a:gd name="connsiteX0" fmla="*/ 0 w 10190485"/>
              <a:gd name="connsiteY0" fmla="*/ 0 h 1238716"/>
              <a:gd name="connsiteX1" fmla="*/ 1254214 w 10190485"/>
              <a:gd name="connsiteY1" fmla="*/ 1238712 h 1238716"/>
              <a:gd name="connsiteX2" fmla="*/ 2555460 w 10190485"/>
              <a:gd name="connsiteY2" fmla="*/ 15680 h 1238716"/>
              <a:gd name="connsiteX3" fmla="*/ 3825351 w 10190485"/>
              <a:gd name="connsiteY3" fmla="*/ 1238712 h 1238716"/>
              <a:gd name="connsiteX4" fmla="*/ 5095242 w 10190485"/>
              <a:gd name="connsiteY4" fmla="*/ 31360 h 1238716"/>
              <a:gd name="connsiteX5" fmla="*/ 6365133 w 10190485"/>
              <a:gd name="connsiteY5" fmla="*/ 1238712 h 1238716"/>
              <a:gd name="connsiteX6" fmla="*/ 7635025 w 10190485"/>
              <a:gd name="connsiteY6" fmla="*/ 31360 h 1238716"/>
              <a:gd name="connsiteX7" fmla="*/ 8904916 w 10190485"/>
              <a:gd name="connsiteY7" fmla="*/ 1238712 h 1238716"/>
              <a:gd name="connsiteX8" fmla="*/ 10190485 w 10190485"/>
              <a:gd name="connsiteY8" fmla="*/ 31360 h 1238716"/>
              <a:gd name="connsiteX0" fmla="*/ 0 w 8936271"/>
              <a:gd name="connsiteY0" fmla="*/ 1223032 h 1223036"/>
              <a:gd name="connsiteX1" fmla="*/ 1301246 w 8936271"/>
              <a:gd name="connsiteY1" fmla="*/ 0 h 1223036"/>
              <a:gd name="connsiteX2" fmla="*/ 2571137 w 8936271"/>
              <a:gd name="connsiteY2" fmla="*/ 1223032 h 1223036"/>
              <a:gd name="connsiteX3" fmla="*/ 3841028 w 8936271"/>
              <a:gd name="connsiteY3" fmla="*/ 15680 h 1223036"/>
              <a:gd name="connsiteX4" fmla="*/ 5110919 w 8936271"/>
              <a:gd name="connsiteY4" fmla="*/ 1223032 h 1223036"/>
              <a:gd name="connsiteX5" fmla="*/ 6380811 w 8936271"/>
              <a:gd name="connsiteY5" fmla="*/ 15680 h 1223036"/>
              <a:gd name="connsiteX6" fmla="*/ 7650702 w 8936271"/>
              <a:gd name="connsiteY6" fmla="*/ 1223032 h 1223036"/>
              <a:gd name="connsiteX7" fmla="*/ 8936271 w 8936271"/>
              <a:gd name="connsiteY7" fmla="*/ 15680 h 1223036"/>
              <a:gd name="connsiteX0" fmla="*/ 0 w 7650702"/>
              <a:gd name="connsiteY0" fmla="*/ 1223032 h 1223036"/>
              <a:gd name="connsiteX1" fmla="*/ 1301246 w 7650702"/>
              <a:gd name="connsiteY1" fmla="*/ 0 h 1223036"/>
              <a:gd name="connsiteX2" fmla="*/ 2571137 w 7650702"/>
              <a:gd name="connsiteY2" fmla="*/ 1223032 h 1223036"/>
              <a:gd name="connsiteX3" fmla="*/ 3841028 w 7650702"/>
              <a:gd name="connsiteY3" fmla="*/ 15680 h 1223036"/>
              <a:gd name="connsiteX4" fmla="*/ 5110919 w 7650702"/>
              <a:gd name="connsiteY4" fmla="*/ 1223032 h 1223036"/>
              <a:gd name="connsiteX5" fmla="*/ 6380811 w 7650702"/>
              <a:gd name="connsiteY5" fmla="*/ 15680 h 1223036"/>
              <a:gd name="connsiteX6" fmla="*/ 7650702 w 7650702"/>
              <a:gd name="connsiteY6" fmla="*/ 1223032 h 12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0702" h="1223036">
                <a:moveTo>
                  <a:pt x="0" y="1223032"/>
                </a:moveTo>
                <a:cubicBezTo>
                  <a:pt x="425910" y="1225645"/>
                  <a:pt x="872723" y="0"/>
                  <a:pt x="1301246" y="0"/>
                </a:cubicBezTo>
                <a:cubicBezTo>
                  <a:pt x="1729769" y="0"/>
                  <a:pt x="2147840" y="1220419"/>
                  <a:pt x="2571137" y="1223032"/>
                </a:cubicBezTo>
                <a:cubicBezTo>
                  <a:pt x="2994434" y="1225645"/>
                  <a:pt x="3417731" y="15680"/>
                  <a:pt x="3841028" y="15680"/>
                </a:cubicBezTo>
                <a:cubicBezTo>
                  <a:pt x="4264325" y="15680"/>
                  <a:pt x="4687622" y="1223032"/>
                  <a:pt x="5110919" y="1223032"/>
                </a:cubicBezTo>
                <a:cubicBezTo>
                  <a:pt x="5534216" y="1223032"/>
                  <a:pt x="5957514" y="15680"/>
                  <a:pt x="6380811" y="15680"/>
                </a:cubicBezTo>
                <a:cubicBezTo>
                  <a:pt x="6804108" y="15680"/>
                  <a:pt x="7224792" y="1223032"/>
                  <a:pt x="7650702" y="1223032"/>
                </a:cubicBezTo>
              </a:path>
            </a:pathLst>
          </a:custGeom>
          <a:ln w="28575" cmpd="sng">
            <a:solidFill>
              <a:srgbClr val="0000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cxnSp>
        <p:nvCxnSpPr>
          <p:cNvPr id="65" name="Rechte verbindingslijn met pijl 64"/>
          <p:cNvCxnSpPr/>
          <p:nvPr/>
        </p:nvCxnSpPr>
        <p:spPr>
          <a:xfrm>
            <a:off x="2429350" y="3149269"/>
            <a:ext cx="2270082" cy="0"/>
          </a:xfrm>
          <a:prstGeom prst="straightConnector1">
            <a:avLst/>
          </a:prstGeom>
          <a:ln w="762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6" name="Ovaal 65"/>
          <p:cNvSpPr/>
          <p:nvPr/>
        </p:nvSpPr>
        <p:spPr>
          <a:xfrm rot="20075673">
            <a:off x="3410811" y="2196287"/>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67" name="Ovaal 66"/>
          <p:cNvSpPr/>
          <p:nvPr/>
        </p:nvSpPr>
        <p:spPr>
          <a:xfrm rot="20075673">
            <a:off x="3189129" y="3037275"/>
            <a:ext cx="225583" cy="22558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68" name="Ovaal 67"/>
          <p:cNvSpPr/>
          <p:nvPr/>
        </p:nvSpPr>
        <p:spPr>
          <a:xfrm rot="20075673">
            <a:off x="3237909" y="4315661"/>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1" name="Ovaal 70"/>
          <p:cNvSpPr/>
          <p:nvPr/>
        </p:nvSpPr>
        <p:spPr>
          <a:xfrm rot="20075673">
            <a:off x="3430765" y="826914"/>
            <a:ext cx="90233" cy="9023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75" name="Tekstvak 74"/>
          <p:cNvSpPr txBox="1"/>
          <p:nvPr/>
        </p:nvSpPr>
        <p:spPr>
          <a:xfrm>
            <a:off x="4157440" y="2913228"/>
            <a:ext cx="354885" cy="215444"/>
          </a:xfrm>
          <a:prstGeom prst="rect">
            <a:avLst/>
          </a:prstGeom>
          <a:noFill/>
          <a:effectLst/>
        </p:spPr>
        <p:txBody>
          <a:bodyPr wrap="none" rtlCol="0">
            <a:spAutoFit/>
          </a:bodyPr>
          <a:lstStyle/>
          <a:p>
            <a:r>
              <a:rPr lang="nl-NL" sz="800" dirty="0"/>
              <a:t>N10</a:t>
            </a:r>
          </a:p>
        </p:txBody>
      </p:sp>
      <p:sp>
        <p:nvSpPr>
          <p:cNvPr id="76" name="Boog 75"/>
          <p:cNvSpPr/>
          <p:nvPr/>
        </p:nvSpPr>
        <p:spPr>
          <a:xfrm rot="2442957" flipH="1" flipV="1">
            <a:off x="3091524" y="3026492"/>
            <a:ext cx="278187" cy="260956"/>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77" name="Boog 76"/>
          <p:cNvSpPr/>
          <p:nvPr/>
        </p:nvSpPr>
        <p:spPr>
          <a:xfrm rot="2442957" flipH="1" flipV="1">
            <a:off x="2990800" y="2957989"/>
            <a:ext cx="359569" cy="378132"/>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78" name="Boog 77"/>
          <p:cNvSpPr/>
          <p:nvPr/>
        </p:nvSpPr>
        <p:spPr>
          <a:xfrm rot="2442957" flipH="1" flipV="1">
            <a:off x="2858386" y="2891383"/>
            <a:ext cx="623813" cy="578729"/>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110" name="5-puntige ster 109"/>
          <p:cNvSpPr>
            <a:spLocks noChangeAspect="1"/>
          </p:cNvSpPr>
          <p:nvPr/>
        </p:nvSpPr>
        <p:spPr>
          <a:xfrm>
            <a:off x="3653620" y="1847128"/>
            <a:ext cx="263974" cy="227057"/>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pic>
        <p:nvPicPr>
          <p:cNvPr id="113" name="Afbeelding 1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4438" y="2102441"/>
            <a:ext cx="282569" cy="282569"/>
          </a:xfrm>
          <a:prstGeom prst="rect">
            <a:avLst/>
          </a:prstGeom>
          <a:effectLst/>
        </p:spPr>
      </p:pic>
      <p:pic>
        <p:nvPicPr>
          <p:cNvPr id="114" name="Afbeelding 1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3196" y="2826057"/>
            <a:ext cx="282569" cy="282569"/>
          </a:xfrm>
          <a:prstGeom prst="rect">
            <a:avLst/>
          </a:prstGeom>
          <a:effectLst/>
        </p:spPr>
      </p:pic>
      <p:cxnSp>
        <p:nvCxnSpPr>
          <p:cNvPr id="141" name="Rechte verbindingslijn 140"/>
          <p:cNvCxnSpPr/>
          <p:nvPr/>
        </p:nvCxnSpPr>
        <p:spPr>
          <a:xfrm>
            <a:off x="3415771" y="2753782"/>
            <a:ext cx="42882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7" name="Gelijkbenige driehoek 166"/>
          <p:cNvSpPr/>
          <p:nvPr/>
        </p:nvSpPr>
        <p:spPr>
          <a:xfrm>
            <a:off x="3336658" y="3509094"/>
            <a:ext cx="115537" cy="118162"/>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68" name="Gelijkbenige driehoek 167"/>
          <p:cNvSpPr/>
          <p:nvPr/>
        </p:nvSpPr>
        <p:spPr>
          <a:xfrm>
            <a:off x="3482930" y="3509094"/>
            <a:ext cx="115537" cy="118162"/>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69" name="Gelijkbenige driehoek 168"/>
          <p:cNvSpPr/>
          <p:nvPr/>
        </p:nvSpPr>
        <p:spPr>
          <a:xfrm>
            <a:off x="3653893" y="3509094"/>
            <a:ext cx="115537" cy="118162"/>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70" name="Gelijkbenige driehoek 169"/>
          <p:cNvSpPr/>
          <p:nvPr/>
        </p:nvSpPr>
        <p:spPr>
          <a:xfrm>
            <a:off x="3800164" y="3509094"/>
            <a:ext cx="115537" cy="118162"/>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71" name="Gelijkbenige driehoek 170"/>
          <p:cNvSpPr/>
          <p:nvPr/>
        </p:nvSpPr>
        <p:spPr>
          <a:xfrm>
            <a:off x="3955934" y="3509094"/>
            <a:ext cx="115537" cy="118162"/>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72" name="Gelijkbenige driehoek 171"/>
          <p:cNvSpPr/>
          <p:nvPr/>
        </p:nvSpPr>
        <p:spPr>
          <a:xfrm>
            <a:off x="3185924" y="3509094"/>
            <a:ext cx="115537" cy="118162"/>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cxnSp>
        <p:nvCxnSpPr>
          <p:cNvPr id="173" name="Rechte verbindingslijn 172"/>
          <p:cNvCxnSpPr/>
          <p:nvPr/>
        </p:nvCxnSpPr>
        <p:spPr>
          <a:xfrm>
            <a:off x="3181407" y="3631954"/>
            <a:ext cx="890064"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82" name="Afbeelding 18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0506" y="3258011"/>
            <a:ext cx="381017" cy="393071"/>
          </a:xfrm>
          <a:prstGeom prst="rect">
            <a:avLst/>
          </a:prstGeom>
          <a:effectLst/>
        </p:spPr>
      </p:pic>
      <p:sp>
        <p:nvSpPr>
          <p:cNvPr id="154" name="Pijl links 153"/>
          <p:cNvSpPr/>
          <p:nvPr/>
        </p:nvSpPr>
        <p:spPr>
          <a:xfrm flipH="1">
            <a:off x="1429166" y="2891301"/>
            <a:ext cx="495793" cy="272312"/>
          </a:xfrm>
          <a:prstGeom prst="rightArrow">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800" dirty="0">
                <a:solidFill>
                  <a:srgbClr val="000000"/>
                </a:solidFill>
              </a:rPr>
              <a:t>1970s</a:t>
            </a:r>
          </a:p>
        </p:txBody>
      </p:sp>
      <p:pic>
        <p:nvPicPr>
          <p:cNvPr id="158" name="Afbeelding 15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002779" y="2835517"/>
            <a:ext cx="127777" cy="338256"/>
          </a:xfrm>
          <a:prstGeom prst="rect">
            <a:avLst/>
          </a:prstGeom>
          <a:effectLst/>
        </p:spPr>
      </p:pic>
      <p:sp>
        <p:nvSpPr>
          <p:cNvPr id="161" name="Pijl links 160"/>
          <p:cNvSpPr/>
          <p:nvPr/>
        </p:nvSpPr>
        <p:spPr>
          <a:xfrm>
            <a:off x="1453408" y="3172156"/>
            <a:ext cx="508993" cy="272312"/>
          </a:xfrm>
          <a:prstGeom prst="rightArrow">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800" dirty="0">
                <a:solidFill>
                  <a:srgbClr val="000000"/>
                </a:solidFill>
              </a:rPr>
              <a:t>nu</a:t>
            </a:r>
          </a:p>
        </p:txBody>
      </p:sp>
      <p:sp>
        <p:nvSpPr>
          <p:cNvPr id="163" name="Tekstvak 162"/>
          <p:cNvSpPr txBox="1"/>
          <p:nvPr/>
        </p:nvSpPr>
        <p:spPr>
          <a:xfrm flipH="1">
            <a:off x="1129631" y="3110862"/>
            <a:ext cx="288661" cy="338554"/>
          </a:xfrm>
          <a:prstGeom prst="rect">
            <a:avLst/>
          </a:prstGeom>
          <a:noFill/>
          <a:effectLst/>
        </p:spPr>
        <p:txBody>
          <a:bodyPr wrap="none" rtlCol="0">
            <a:spAutoFit/>
          </a:bodyPr>
          <a:lstStyle/>
          <a:p>
            <a:r>
              <a:rPr lang="nl-NL" sz="1600" b="1" dirty="0"/>
              <a:t>€</a:t>
            </a:r>
          </a:p>
        </p:txBody>
      </p:sp>
      <p:sp>
        <p:nvSpPr>
          <p:cNvPr id="164" name="Tekstvak 163"/>
          <p:cNvSpPr txBox="1"/>
          <p:nvPr/>
        </p:nvSpPr>
        <p:spPr>
          <a:xfrm flipH="1">
            <a:off x="645651" y="2921096"/>
            <a:ext cx="481572" cy="215444"/>
          </a:xfrm>
          <a:prstGeom prst="rect">
            <a:avLst/>
          </a:prstGeom>
          <a:noFill/>
          <a:effectLst/>
        </p:spPr>
        <p:txBody>
          <a:bodyPr wrap="none" rtlCol="0">
            <a:spAutoFit/>
          </a:bodyPr>
          <a:lstStyle/>
          <a:p>
            <a:r>
              <a:rPr lang="nl-NL" sz="800" dirty="0"/>
              <a:t>Europa</a:t>
            </a:r>
          </a:p>
        </p:txBody>
      </p:sp>
      <p:sp>
        <p:nvSpPr>
          <p:cNvPr id="165" name="Tekstvak 164"/>
          <p:cNvSpPr txBox="1"/>
          <p:nvPr/>
        </p:nvSpPr>
        <p:spPr>
          <a:xfrm flipH="1">
            <a:off x="640465" y="3182485"/>
            <a:ext cx="481572" cy="215444"/>
          </a:xfrm>
          <a:prstGeom prst="rect">
            <a:avLst/>
          </a:prstGeom>
          <a:noFill/>
          <a:effectLst/>
        </p:spPr>
        <p:txBody>
          <a:bodyPr wrap="none" rtlCol="0">
            <a:spAutoFit/>
          </a:bodyPr>
          <a:lstStyle/>
          <a:p>
            <a:r>
              <a:rPr lang="nl-NL" sz="800" dirty="0"/>
              <a:t>Europa</a:t>
            </a:r>
          </a:p>
        </p:txBody>
      </p:sp>
      <p:sp>
        <p:nvSpPr>
          <p:cNvPr id="187" name="Pijl links 186"/>
          <p:cNvSpPr/>
          <p:nvPr/>
        </p:nvSpPr>
        <p:spPr>
          <a:xfrm flipH="1">
            <a:off x="1398686" y="4210760"/>
            <a:ext cx="495793" cy="272312"/>
          </a:xfrm>
          <a:prstGeom prst="rightArrow">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800" dirty="0">
                <a:solidFill>
                  <a:srgbClr val="000000"/>
                </a:solidFill>
              </a:rPr>
              <a:t>nu</a:t>
            </a:r>
          </a:p>
        </p:txBody>
      </p:sp>
      <p:pic>
        <p:nvPicPr>
          <p:cNvPr id="188" name="Afbeelding 18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964037" y="4144816"/>
            <a:ext cx="127777" cy="338256"/>
          </a:xfrm>
          <a:prstGeom prst="rect">
            <a:avLst/>
          </a:prstGeom>
          <a:effectLst/>
        </p:spPr>
      </p:pic>
      <p:sp>
        <p:nvSpPr>
          <p:cNvPr id="189" name="Tekstvak 188"/>
          <p:cNvSpPr txBox="1"/>
          <p:nvPr/>
        </p:nvSpPr>
        <p:spPr>
          <a:xfrm flipH="1">
            <a:off x="580183" y="4068520"/>
            <a:ext cx="659155" cy="461665"/>
          </a:xfrm>
          <a:prstGeom prst="rect">
            <a:avLst/>
          </a:prstGeom>
          <a:noFill/>
          <a:effectLst/>
        </p:spPr>
        <p:txBody>
          <a:bodyPr wrap="none" rtlCol="0">
            <a:spAutoFit/>
          </a:bodyPr>
          <a:lstStyle/>
          <a:p>
            <a:pPr algn="ctr"/>
            <a:r>
              <a:rPr lang="nl-NL" sz="800" dirty="0"/>
              <a:t>Rabat </a:t>
            </a:r>
          </a:p>
          <a:p>
            <a:pPr algn="ctr"/>
            <a:r>
              <a:rPr lang="nl-NL" sz="800" dirty="0"/>
              <a:t>&amp;</a:t>
            </a:r>
          </a:p>
          <a:p>
            <a:pPr algn="ctr"/>
            <a:r>
              <a:rPr lang="nl-NL" sz="800" dirty="0"/>
              <a:t>Casablanca</a:t>
            </a:r>
          </a:p>
        </p:txBody>
      </p:sp>
      <p:sp>
        <p:nvSpPr>
          <p:cNvPr id="117" name="Tekstvak 116"/>
          <p:cNvSpPr txBox="1"/>
          <p:nvPr/>
        </p:nvSpPr>
        <p:spPr>
          <a:xfrm>
            <a:off x="129637" y="225443"/>
            <a:ext cx="2019509" cy="477054"/>
          </a:xfrm>
          <a:prstGeom prst="rect">
            <a:avLst/>
          </a:prstGeom>
          <a:noFill/>
        </p:spPr>
        <p:txBody>
          <a:bodyPr wrap="none" rtlCol="0">
            <a:spAutoFit/>
          </a:bodyPr>
          <a:lstStyle/>
          <a:p>
            <a:r>
              <a:rPr lang="nl-NL" sz="2500" b="1" dirty="0"/>
              <a:t>Nabespreking</a:t>
            </a:r>
          </a:p>
        </p:txBody>
      </p:sp>
      <p:grpSp>
        <p:nvGrpSpPr>
          <p:cNvPr id="5" name="Groeperen 4"/>
          <p:cNvGrpSpPr/>
          <p:nvPr/>
        </p:nvGrpSpPr>
        <p:grpSpPr>
          <a:xfrm>
            <a:off x="312326" y="5292336"/>
            <a:ext cx="3300149" cy="1475804"/>
            <a:chOff x="5122125" y="5225541"/>
            <a:chExt cx="3300149" cy="1475804"/>
          </a:xfrm>
        </p:grpSpPr>
        <p:grpSp>
          <p:nvGrpSpPr>
            <p:cNvPr id="121" name="Groeperen 120"/>
            <p:cNvGrpSpPr/>
            <p:nvPr/>
          </p:nvGrpSpPr>
          <p:grpSpPr>
            <a:xfrm>
              <a:off x="5122126" y="5225541"/>
              <a:ext cx="3120111" cy="255767"/>
              <a:chOff x="9311945" y="1240120"/>
              <a:chExt cx="4391441" cy="359983"/>
            </a:xfrm>
          </p:grpSpPr>
          <p:sp>
            <p:nvSpPr>
              <p:cNvPr id="122" name="Rechthoek 121"/>
              <p:cNvSpPr/>
              <p:nvPr/>
            </p:nvSpPr>
            <p:spPr>
              <a:xfrm>
                <a:off x="9311945" y="1240120"/>
                <a:ext cx="571500" cy="359983"/>
              </a:xfrm>
              <a:prstGeom prst="rect">
                <a:avLst/>
              </a:prstGeom>
              <a:pattFill prst="wdUpDiag">
                <a:fgClr>
                  <a:srgbClr val="008000"/>
                </a:fgClr>
                <a:bgClr>
                  <a:srgbClr val="5DBA4A"/>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23" name="Tekstvak 122"/>
              <p:cNvSpPr txBox="1"/>
              <p:nvPr/>
            </p:nvSpPr>
            <p:spPr>
              <a:xfrm>
                <a:off x="10194595" y="1281612"/>
                <a:ext cx="3508791" cy="303230"/>
              </a:xfrm>
              <a:prstGeom prst="rect">
                <a:avLst/>
              </a:prstGeom>
              <a:noFill/>
              <a:effectLst/>
            </p:spPr>
            <p:txBody>
              <a:bodyPr wrap="none" rtlCol="0">
                <a:spAutoFit/>
              </a:bodyPr>
              <a:lstStyle/>
              <a:p>
                <a:r>
                  <a:rPr lang="nl-NL" sz="800" dirty="0"/>
                  <a:t>Semiperiferie: moderne oase en ontwikkelende dorpen</a:t>
                </a:r>
              </a:p>
            </p:txBody>
          </p:sp>
        </p:grpSp>
        <p:grpSp>
          <p:nvGrpSpPr>
            <p:cNvPr id="128" name="Groeperen 127"/>
            <p:cNvGrpSpPr/>
            <p:nvPr/>
          </p:nvGrpSpPr>
          <p:grpSpPr>
            <a:xfrm>
              <a:off x="5122126" y="5530550"/>
              <a:ext cx="2482567" cy="255767"/>
              <a:chOff x="9311945" y="1763995"/>
              <a:chExt cx="3494122" cy="359983"/>
            </a:xfrm>
          </p:grpSpPr>
          <p:sp>
            <p:nvSpPr>
              <p:cNvPr id="131" name="Rechthoek 130"/>
              <p:cNvSpPr/>
              <p:nvPr/>
            </p:nvSpPr>
            <p:spPr>
              <a:xfrm>
                <a:off x="9311945" y="1763995"/>
                <a:ext cx="571500" cy="359983"/>
              </a:xfrm>
              <a:prstGeom prst="rect">
                <a:avLst/>
              </a:prstGeom>
              <a:solidFill>
                <a:srgbClr val="5CBD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34" name="Tekstvak 133"/>
              <p:cNvSpPr txBox="1"/>
              <p:nvPr/>
            </p:nvSpPr>
            <p:spPr>
              <a:xfrm>
                <a:off x="10194595" y="1805487"/>
                <a:ext cx="2611472" cy="303230"/>
              </a:xfrm>
              <a:prstGeom prst="rect">
                <a:avLst/>
              </a:prstGeom>
              <a:noFill/>
              <a:effectLst/>
            </p:spPr>
            <p:txBody>
              <a:bodyPr wrap="none" rtlCol="0">
                <a:spAutoFit/>
              </a:bodyPr>
              <a:lstStyle/>
              <a:p>
                <a:r>
                  <a:rPr lang="nl-NL" sz="800" dirty="0"/>
                  <a:t>Periferie: de afgelegen traditionele oase</a:t>
                </a:r>
              </a:p>
            </p:txBody>
          </p:sp>
        </p:grpSp>
        <p:grpSp>
          <p:nvGrpSpPr>
            <p:cNvPr id="139" name="Groeperen 138"/>
            <p:cNvGrpSpPr/>
            <p:nvPr/>
          </p:nvGrpSpPr>
          <p:grpSpPr>
            <a:xfrm>
              <a:off x="5122126" y="5835560"/>
              <a:ext cx="2812335" cy="255767"/>
              <a:chOff x="9311945" y="2276977"/>
              <a:chExt cx="3958258" cy="359983"/>
            </a:xfrm>
          </p:grpSpPr>
          <p:sp>
            <p:nvSpPr>
              <p:cNvPr id="140" name="Rechthoek 139"/>
              <p:cNvSpPr/>
              <p:nvPr/>
            </p:nvSpPr>
            <p:spPr>
              <a:xfrm>
                <a:off x="9311945" y="2276977"/>
                <a:ext cx="571500" cy="359983"/>
              </a:xfrm>
              <a:prstGeom prst="rect">
                <a:avLst/>
              </a:prstGeom>
              <a:pattFill prst="wdUpDiag">
                <a:fgClr>
                  <a:srgbClr val="FBF5BB"/>
                </a:fgClr>
                <a:bgClr>
                  <a:srgbClr val="5DBA4A"/>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42" name="Tekstvak 141"/>
              <p:cNvSpPr txBox="1"/>
              <p:nvPr/>
            </p:nvSpPr>
            <p:spPr>
              <a:xfrm>
                <a:off x="10194595" y="2318469"/>
                <a:ext cx="3075608" cy="303230"/>
              </a:xfrm>
              <a:prstGeom prst="rect">
                <a:avLst/>
              </a:prstGeom>
              <a:noFill/>
              <a:effectLst/>
            </p:spPr>
            <p:txBody>
              <a:bodyPr wrap="none" rtlCol="0">
                <a:spAutoFit/>
              </a:bodyPr>
              <a:lstStyle/>
              <a:p>
                <a:r>
                  <a:rPr lang="nl-NL" sz="800" dirty="0"/>
                  <a:t>Periferie in crisis: verdrogende traditionele oase</a:t>
                </a:r>
              </a:p>
            </p:txBody>
          </p:sp>
        </p:grpSp>
        <p:grpSp>
          <p:nvGrpSpPr>
            <p:cNvPr id="143" name="Groeperen 142"/>
            <p:cNvGrpSpPr/>
            <p:nvPr/>
          </p:nvGrpSpPr>
          <p:grpSpPr>
            <a:xfrm>
              <a:off x="5122126" y="6140569"/>
              <a:ext cx="3300148" cy="255767"/>
              <a:chOff x="9311945" y="2778874"/>
              <a:chExt cx="4644836" cy="359983"/>
            </a:xfrm>
          </p:grpSpPr>
          <p:sp>
            <p:nvSpPr>
              <p:cNvPr id="145" name="Rechthoek 144"/>
              <p:cNvSpPr/>
              <p:nvPr/>
            </p:nvSpPr>
            <p:spPr>
              <a:xfrm>
                <a:off x="9311945" y="2778874"/>
                <a:ext cx="571500" cy="359983"/>
              </a:xfrm>
              <a:prstGeom prst="rect">
                <a:avLst/>
              </a:prstGeom>
              <a:solidFill>
                <a:srgbClr val="968C7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46" name="Tekstvak 145"/>
              <p:cNvSpPr txBox="1"/>
              <p:nvPr/>
            </p:nvSpPr>
            <p:spPr>
              <a:xfrm>
                <a:off x="10194595" y="2820366"/>
                <a:ext cx="3762186" cy="303230"/>
              </a:xfrm>
              <a:prstGeom prst="rect">
                <a:avLst/>
              </a:prstGeom>
              <a:noFill/>
              <a:effectLst/>
            </p:spPr>
            <p:txBody>
              <a:bodyPr wrap="none" rtlCol="0">
                <a:spAutoFit/>
              </a:bodyPr>
              <a:lstStyle/>
              <a:p>
                <a:r>
                  <a:rPr lang="nl-NL" sz="800" dirty="0"/>
                  <a:t>Periferie in crisis: de </a:t>
                </a:r>
                <a:r>
                  <a:rPr lang="nl-NL" sz="800" dirty="0" err="1"/>
                  <a:t>overbegraasde</a:t>
                </a:r>
                <a:r>
                  <a:rPr lang="nl-NL" sz="800" dirty="0"/>
                  <a:t> en verdrogende bergen</a:t>
                </a:r>
              </a:p>
            </p:txBody>
          </p:sp>
        </p:grpSp>
        <p:grpSp>
          <p:nvGrpSpPr>
            <p:cNvPr id="147" name="Groeperen 146"/>
            <p:cNvGrpSpPr/>
            <p:nvPr/>
          </p:nvGrpSpPr>
          <p:grpSpPr>
            <a:xfrm>
              <a:off x="5122125" y="6445578"/>
              <a:ext cx="2673976" cy="255767"/>
              <a:chOff x="9311944" y="3284220"/>
              <a:chExt cx="3763522" cy="359983"/>
            </a:xfrm>
          </p:grpSpPr>
          <p:sp>
            <p:nvSpPr>
              <p:cNvPr id="149" name="Rechthoek 148"/>
              <p:cNvSpPr/>
              <p:nvPr/>
            </p:nvSpPr>
            <p:spPr>
              <a:xfrm>
                <a:off x="9311944" y="3284220"/>
                <a:ext cx="571500" cy="359983"/>
              </a:xfrm>
              <a:prstGeom prst="rect">
                <a:avLst/>
              </a:prstGeom>
              <a:solidFill>
                <a:srgbClr val="FBF5B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50" name="Tekstvak 149"/>
              <p:cNvSpPr txBox="1"/>
              <p:nvPr/>
            </p:nvSpPr>
            <p:spPr>
              <a:xfrm>
                <a:off x="10194594" y="3325712"/>
                <a:ext cx="2880872" cy="303230"/>
              </a:xfrm>
              <a:prstGeom prst="rect">
                <a:avLst/>
              </a:prstGeom>
              <a:noFill/>
              <a:effectLst/>
            </p:spPr>
            <p:txBody>
              <a:bodyPr wrap="none" rtlCol="0">
                <a:spAutoFit/>
              </a:bodyPr>
              <a:lstStyle/>
              <a:p>
                <a:r>
                  <a:rPr lang="nl-NL" sz="800" dirty="0"/>
                  <a:t>Periferie in crisis: de </a:t>
                </a:r>
                <a:r>
                  <a:rPr lang="nl-NL" sz="800" dirty="0" err="1"/>
                  <a:t>overbegraasde</a:t>
                </a:r>
                <a:r>
                  <a:rPr lang="nl-NL" sz="800" dirty="0"/>
                  <a:t> woestijn</a:t>
                </a:r>
              </a:p>
            </p:txBody>
          </p:sp>
        </p:grpSp>
      </p:grpSp>
      <p:sp>
        <p:nvSpPr>
          <p:cNvPr id="166" name="Tekstvak 165"/>
          <p:cNvSpPr txBox="1"/>
          <p:nvPr/>
        </p:nvSpPr>
        <p:spPr>
          <a:xfrm>
            <a:off x="207983" y="4818996"/>
            <a:ext cx="896800" cy="338554"/>
          </a:xfrm>
          <a:prstGeom prst="rect">
            <a:avLst/>
          </a:prstGeom>
          <a:noFill/>
          <a:effectLst/>
        </p:spPr>
        <p:txBody>
          <a:bodyPr wrap="none" rtlCol="0">
            <a:spAutoFit/>
          </a:bodyPr>
          <a:lstStyle/>
          <a:p>
            <a:pPr algn="ctr"/>
            <a:r>
              <a:rPr lang="nl-NL" sz="1600" b="1" dirty="0"/>
              <a:t>Legenda</a:t>
            </a:r>
          </a:p>
        </p:txBody>
      </p:sp>
      <p:grpSp>
        <p:nvGrpSpPr>
          <p:cNvPr id="3" name="Groeperen 2"/>
          <p:cNvGrpSpPr/>
          <p:nvPr/>
        </p:nvGrpSpPr>
        <p:grpSpPr>
          <a:xfrm>
            <a:off x="3908091" y="5311500"/>
            <a:ext cx="2128531" cy="1256034"/>
            <a:chOff x="2300934" y="5244424"/>
            <a:chExt cx="2128531" cy="1256034"/>
          </a:xfrm>
        </p:grpSpPr>
        <p:grpSp>
          <p:nvGrpSpPr>
            <p:cNvPr id="118" name="Groeperen 117"/>
            <p:cNvGrpSpPr/>
            <p:nvPr/>
          </p:nvGrpSpPr>
          <p:grpSpPr>
            <a:xfrm>
              <a:off x="2435921" y="5244424"/>
              <a:ext cx="1993544" cy="229832"/>
              <a:chOff x="9444075" y="227891"/>
              <a:chExt cx="2805839" cy="323480"/>
            </a:xfrm>
          </p:grpSpPr>
          <p:sp>
            <p:nvSpPr>
              <p:cNvPr id="119" name="Ovaal 118"/>
              <p:cNvSpPr/>
              <p:nvPr/>
            </p:nvSpPr>
            <p:spPr>
              <a:xfrm rot="20075673">
                <a:off x="9444075" y="227891"/>
                <a:ext cx="317500" cy="3175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20" name="Tekstvak 119"/>
              <p:cNvSpPr txBox="1"/>
              <p:nvPr/>
            </p:nvSpPr>
            <p:spPr>
              <a:xfrm>
                <a:off x="10185070" y="248142"/>
                <a:ext cx="2064844" cy="303229"/>
              </a:xfrm>
              <a:prstGeom prst="rect">
                <a:avLst/>
              </a:prstGeom>
              <a:noFill/>
              <a:effectLst/>
            </p:spPr>
            <p:txBody>
              <a:bodyPr wrap="none" rtlCol="0">
                <a:spAutoFit/>
              </a:bodyPr>
              <a:lstStyle/>
              <a:p>
                <a:r>
                  <a:rPr lang="nl-NL" sz="800" dirty="0"/>
                  <a:t>Centrum: het economisch hart</a:t>
                </a:r>
              </a:p>
            </p:txBody>
          </p:sp>
        </p:grpSp>
        <p:grpSp>
          <p:nvGrpSpPr>
            <p:cNvPr id="151" name="Groeperen 150"/>
            <p:cNvGrpSpPr/>
            <p:nvPr/>
          </p:nvGrpSpPr>
          <p:grpSpPr>
            <a:xfrm>
              <a:off x="2462220" y="5519781"/>
              <a:ext cx="1862322" cy="382145"/>
              <a:chOff x="9481090" y="561382"/>
              <a:chExt cx="2621150" cy="537855"/>
            </a:xfrm>
          </p:grpSpPr>
          <p:sp>
            <p:nvSpPr>
              <p:cNvPr id="152" name="Boog 151"/>
              <p:cNvSpPr/>
              <p:nvPr/>
            </p:nvSpPr>
            <p:spPr>
              <a:xfrm rot="2442957" flipH="1" flipV="1">
                <a:off x="9700089" y="687183"/>
                <a:ext cx="261847" cy="242525"/>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153" name="Boog 152"/>
              <p:cNvSpPr/>
              <p:nvPr/>
            </p:nvSpPr>
            <p:spPr>
              <a:xfrm rot="2442957" flipH="1" flipV="1">
                <a:off x="9481090" y="561382"/>
                <a:ext cx="587171" cy="537855"/>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grpSp>
            <p:nvGrpSpPr>
              <p:cNvPr id="159" name="Groeperen 158"/>
              <p:cNvGrpSpPr/>
              <p:nvPr/>
            </p:nvGrpSpPr>
            <p:grpSpPr>
              <a:xfrm>
                <a:off x="9605526" y="623115"/>
                <a:ext cx="2496714" cy="351426"/>
                <a:chOff x="9605526" y="623115"/>
                <a:chExt cx="2496714" cy="351426"/>
              </a:xfrm>
            </p:grpSpPr>
            <p:sp>
              <p:nvSpPr>
                <p:cNvPr id="160" name="Boog 159"/>
                <p:cNvSpPr/>
                <p:nvPr/>
              </p:nvSpPr>
              <p:spPr>
                <a:xfrm rot="2442957" flipH="1" flipV="1">
                  <a:off x="9605526" y="623115"/>
                  <a:ext cx="338448" cy="351426"/>
                </a:xfrm>
                <a:prstGeom prst="arc">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sz="800"/>
                </a:p>
              </p:txBody>
            </p:sp>
            <p:sp>
              <p:nvSpPr>
                <p:cNvPr id="162" name="Tekstvak 161"/>
                <p:cNvSpPr txBox="1"/>
                <p:nvPr/>
              </p:nvSpPr>
              <p:spPr>
                <a:xfrm>
                  <a:off x="10181226" y="641807"/>
                  <a:ext cx="1921014" cy="303229"/>
                </a:xfrm>
                <a:prstGeom prst="rect">
                  <a:avLst/>
                </a:prstGeom>
                <a:noFill/>
                <a:effectLst/>
              </p:spPr>
              <p:txBody>
                <a:bodyPr wrap="none" rtlCol="0">
                  <a:spAutoFit/>
                </a:bodyPr>
                <a:lstStyle/>
                <a:p>
                  <a:r>
                    <a:rPr lang="nl-NL" sz="800" dirty="0"/>
                    <a:t>Uitbreiding van het centrum</a:t>
                  </a:r>
                </a:p>
              </p:txBody>
            </p:sp>
          </p:grpSp>
        </p:grpSp>
        <p:cxnSp>
          <p:nvCxnSpPr>
            <p:cNvPr id="174" name="Rechte verbindingslijn met pijl 173"/>
            <p:cNvCxnSpPr/>
            <p:nvPr/>
          </p:nvCxnSpPr>
          <p:spPr>
            <a:xfrm>
              <a:off x="2300934" y="6045872"/>
              <a:ext cx="566395" cy="0"/>
            </a:xfrm>
            <a:prstGeom prst="straightConnector1">
              <a:avLst/>
            </a:prstGeom>
            <a:ln w="762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78" name="Tekstvak 177"/>
            <p:cNvSpPr txBox="1"/>
            <p:nvPr/>
          </p:nvSpPr>
          <p:spPr>
            <a:xfrm>
              <a:off x="2949214" y="5914335"/>
              <a:ext cx="1133644" cy="215444"/>
            </a:xfrm>
            <a:prstGeom prst="rect">
              <a:avLst/>
            </a:prstGeom>
            <a:noFill/>
            <a:effectLst/>
          </p:spPr>
          <p:txBody>
            <a:bodyPr wrap="none" rtlCol="0">
              <a:spAutoFit/>
            </a:bodyPr>
            <a:lstStyle/>
            <a:p>
              <a:r>
                <a:rPr lang="nl-NL" sz="800" dirty="0"/>
                <a:t>Verbeterde ontsluiting</a:t>
              </a:r>
            </a:p>
          </p:txBody>
        </p:sp>
        <p:sp>
          <p:nvSpPr>
            <p:cNvPr id="179" name="5-puntige ster 178"/>
            <p:cNvSpPr>
              <a:spLocks noChangeAspect="1"/>
            </p:cNvSpPr>
            <p:nvPr/>
          </p:nvSpPr>
          <p:spPr>
            <a:xfrm>
              <a:off x="2441647" y="6269889"/>
              <a:ext cx="263974" cy="227056"/>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181" name="Tekstvak 180"/>
            <p:cNvSpPr txBox="1"/>
            <p:nvPr/>
          </p:nvSpPr>
          <p:spPr>
            <a:xfrm>
              <a:off x="2967255" y="6285014"/>
              <a:ext cx="857126" cy="215444"/>
            </a:xfrm>
            <a:prstGeom prst="rect">
              <a:avLst/>
            </a:prstGeom>
            <a:noFill/>
            <a:effectLst/>
          </p:spPr>
          <p:txBody>
            <a:bodyPr wrap="none" rtlCol="0">
              <a:spAutoFit/>
            </a:bodyPr>
            <a:lstStyle/>
            <a:p>
              <a:r>
                <a:rPr lang="nl-NL" sz="800" dirty="0"/>
                <a:t>Toeristische site</a:t>
              </a:r>
            </a:p>
          </p:txBody>
        </p:sp>
      </p:grpSp>
      <p:grpSp>
        <p:nvGrpSpPr>
          <p:cNvPr id="4" name="Groeperen 3"/>
          <p:cNvGrpSpPr/>
          <p:nvPr/>
        </p:nvGrpSpPr>
        <p:grpSpPr>
          <a:xfrm>
            <a:off x="6532463" y="5178522"/>
            <a:ext cx="2448636" cy="1625465"/>
            <a:chOff x="242110" y="5086647"/>
            <a:chExt cx="2448636" cy="1625465"/>
          </a:xfrm>
        </p:grpSpPr>
        <p:grpSp>
          <p:nvGrpSpPr>
            <p:cNvPr id="185" name="Groeperen 184"/>
            <p:cNvGrpSpPr/>
            <p:nvPr/>
          </p:nvGrpSpPr>
          <p:grpSpPr>
            <a:xfrm>
              <a:off x="291595" y="5520157"/>
              <a:ext cx="1859761" cy="246475"/>
              <a:chOff x="9479449" y="4329067"/>
              <a:chExt cx="2617546" cy="346905"/>
            </a:xfrm>
          </p:grpSpPr>
          <p:pic>
            <p:nvPicPr>
              <p:cNvPr id="186" name="Afbeelding 18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79449" y="4329067"/>
                <a:ext cx="346905" cy="346905"/>
              </a:xfrm>
              <a:prstGeom prst="rect">
                <a:avLst/>
              </a:prstGeom>
              <a:effectLst/>
            </p:spPr>
          </p:pic>
          <p:sp>
            <p:nvSpPr>
              <p:cNvPr id="190" name="Tekstvak 189"/>
              <p:cNvSpPr txBox="1"/>
              <p:nvPr/>
            </p:nvSpPr>
            <p:spPr>
              <a:xfrm>
                <a:off x="10194594" y="4364020"/>
                <a:ext cx="1902401" cy="303230"/>
              </a:xfrm>
              <a:prstGeom prst="rect">
                <a:avLst/>
              </a:prstGeom>
              <a:noFill/>
              <a:effectLst/>
            </p:spPr>
            <p:txBody>
              <a:bodyPr wrap="none" rtlCol="0">
                <a:spAutoFit/>
              </a:bodyPr>
              <a:lstStyle/>
              <a:p>
                <a:r>
                  <a:rPr lang="nl-NL" sz="800" dirty="0"/>
                  <a:t>Toegenomen waterverbruik</a:t>
                </a:r>
              </a:p>
            </p:txBody>
          </p:sp>
        </p:grpSp>
        <p:grpSp>
          <p:nvGrpSpPr>
            <p:cNvPr id="191" name="Groeperen 190"/>
            <p:cNvGrpSpPr/>
            <p:nvPr/>
          </p:nvGrpSpPr>
          <p:grpSpPr>
            <a:xfrm>
              <a:off x="263354" y="5086647"/>
              <a:ext cx="1460713" cy="377358"/>
              <a:chOff x="9391319" y="4741741"/>
              <a:chExt cx="2055900" cy="531117"/>
            </a:xfrm>
          </p:grpSpPr>
          <p:grpSp>
            <p:nvGrpSpPr>
              <p:cNvPr id="192" name="Groeperen 191"/>
              <p:cNvGrpSpPr/>
              <p:nvPr/>
            </p:nvGrpSpPr>
            <p:grpSpPr>
              <a:xfrm>
                <a:off x="9391319" y="4741741"/>
                <a:ext cx="506541" cy="498951"/>
                <a:chOff x="9391319" y="4741741"/>
                <a:chExt cx="506541" cy="498951"/>
              </a:xfrm>
            </p:grpSpPr>
            <p:pic>
              <p:nvPicPr>
                <p:cNvPr id="216" name="Afbeelding 215"/>
                <p:cNvPicPr>
                  <a:picLocks noChangeAspect="1"/>
                </p:cNvPicPr>
                <p:nvPr/>
              </p:nvPicPr>
              <p:blipFill>
                <a:blip r:embed="rId6" cstate="email">
                  <a:extLst>
                    <a:ext uri="{BEBA8EAE-BF5A-486C-A8C5-ECC9F3942E4B}">
                      <a14:imgProps xmlns:a14="http://schemas.microsoft.com/office/drawing/2010/main">
                        <a14:imgLayer r:embed="rId7">
                          <a14:imgEffect>
                            <a14:backgroundRemoval t="0" b="99289" l="0" r="99815"/>
                          </a14:imgEffect>
                        </a14:imgLayer>
                      </a14:imgProps>
                    </a:ext>
                    <a:ext uri="{28A0092B-C50C-407E-A947-70E740481C1C}">
                      <a14:useLocalDpi xmlns:a14="http://schemas.microsoft.com/office/drawing/2010/main"/>
                    </a:ext>
                  </a:extLst>
                </a:blip>
                <a:stretch>
                  <a:fillRect/>
                </a:stretch>
              </p:blipFill>
              <p:spPr>
                <a:xfrm>
                  <a:off x="9391319" y="4741741"/>
                  <a:ext cx="506541" cy="483476"/>
                </a:xfrm>
                <a:prstGeom prst="rect">
                  <a:avLst/>
                </a:prstGeom>
                <a:noFill/>
                <a:effectLst/>
              </p:spPr>
            </p:pic>
            <p:sp>
              <p:nvSpPr>
                <p:cNvPr id="217" name="Vrije vorm 216"/>
                <p:cNvSpPr/>
                <p:nvPr/>
              </p:nvSpPr>
              <p:spPr>
                <a:xfrm>
                  <a:off x="9531403" y="5092812"/>
                  <a:ext cx="61657" cy="114105"/>
                </a:xfrm>
                <a:custGeom>
                  <a:avLst/>
                  <a:gdLst>
                    <a:gd name="connsiteX0" fmla="*/ 561637 w 949563"/>
                    <a:gd name="connsiteY0" fmla="*/ 5 h 1323502"/>
                    <a:gd name="connsiteX1" fmla="*/ 163 w 949563"/>
                    <a:gd name="connsiteY1" fmla="*/ 935794 h 1323502"/>
                    <a:gd name="connsiteX2" fmla="*/ 508163 w 949563"/>
                    <a:gd name="connsiteY2" fmla="*/ 1323479 h 1323502"/>
                    <a:gd name="connsiteX3" fmla="*/ 949321 w 949563"/>
                    <a:gd name="connsiteY3" fmla="*/ 949163 h 1323502"/>
                    <a:gd name="connsiteX4" fmla="*/ 561637 w 949563"/>
                    <a:gd name="connsiteY4" fmla="*/ 5 h 1323502"/>
                    <a:gd name="connsiteX0" fmla="*/ 454716 w 949547"/>
                    <a:gd name="connsiteY0" fmla="*/ 5 h 1336871"/>
                    <a:gd name="connsiteX1" fmla="*/ 190 w 949547"/>
                    <a:gd name="connsiteY1" fmla="*/ 949163 h 1336871"/>
                    <a:gd name="connsiteX2" fmla="*/ 508190 w 949547"/>
                    <a:gd name="connsiteY2" fmla="*/ 1336848 h 1336871"/>
                    <a:gd name="connsiteX3" fmla="*/ 949348 w 949547"/>
                    <a:gd name="connsiteY3" fmla="*/ 962532 h 1336871"/>
                    <a:gd name="connsiteX4" fmla="*/ 454716 w 949547"/>
                    <a:gd name="connsiteY4" fmla="*/ 5 h 1336871"/>
                    <a:gd name="connsiteX0" fmla="*/ 454716 w 949547"/>
                    <a:gd name="connsiteY0" fmla="*/ 5 h 1336871"/>
                    <a:gd name="connsiteX1" fmla="*/ 190 w 949547"/>
                    <a:gd name="connsiteY1" fmla="*/ 949163 h 1336871"/>
                    <a:gd name="connsiteX2" fmla="*/ 508190 w 949547"/>
                    <a:gd name="connsiteY2" fmla="*/ 1336848 h 1336871"/>
                    <a:gd name="connsiteX3" fmla="*/ 949348 w 949547"/>
                    <a:gd name="connsiteY3" fmla="*/ 962532 h 1336871"/>
                    <a:gd name="connsiteX4" fmla="*/ 454716 w 949547"/>
                    <a:gd name="connsiteY4" fmla="*/ 5 h 1336871"/>
                    <a:gd name="connsiteX0" fmla="*/ 454716 w 949547"/>
                    <a:gd name="connsiteY0" fmla="*/ 5 h 1336871"/>
                    <a:gd name="connsiteX1" fmla="*/ 190 w 949547"/>
                    <a:gd name="connsiteY1" fmla="*/ 949163 h 1336871"/>
                    <a:gd name="connsiteX2" fmla="*/ 508190 w 949547"/>
                    <a:gd name="connsiteY2" fmla="*/ 1336848 h 1336871"/>
                    <a:gd name="connsiteX3" fmla="*/ 949348 w 949547"/>
                    <a:gd name="connsiteY3" fmla="*/ 962532 h 1336871"/>
                    <a:gd name="connsiteX4" fmla="*/ 454716 w 949547"/>
                    <a:gd name="connsiteY4" fmla="*/ 5 h 1336871"/>
                    <a:gd name="connsiteX0" fmla="*/ 454882 w 949713"/>
                    <a:gd name="connsiteY0" fmla="*/ 0 h 1336866"/>
                    <a:gd name="connsiteX1" fmla="*/ 356 w 949713"/>
                    <a:gd name="connsiteY1" fmla="*/ 949158 h 1336866"/>
                    <a:gd name="connsiteX2" fmla="*/ 508356 w 949713"/>
                    <a:gd name="connsiteY2" fmla="*/ 1336843 h 1336866"/>
                    <a:gd name="connsiteX3" fmla="*/ 949514 w 949713"/>
                    <a:gd name="connsiteY3" fmla="*/ 962527 h 1336866"/>
                    <a:gd name="connsiteX4" fmla="*/ 454882 w 949713"/>
                    <a:gd name="connsiteY4" fmla="*/ 0 h 1336866"/>
                    <a:gd name="connsiteX0" fmla="*/ 454882 w 949713"/>
                    <a:gd name="connsiteY0" fmla="*/ 0 h 1336866"/>
                    <a:gd name="connsiteX1" fmla="*/ 356 w 949713"/>
                    <a:gd name="connsiteY1" fmla="*/ 949158 h 1336866"/>
                    <a:gd name="connsiteX2" fmla="*/ 508356 w 949713"/>
                    <a:gd name="connsiteY2" fmla="*/ 1336843 h 1336866"/>
                    <a:gd name="connsiteX3" fmla="*/ 949514 w 949713"/>
                    <a:gd name="connsiteY3" fmla="*/ 962527 h 1336866"/>
                    <a:gd name="connsiteX4" fmla="*/ 454882 w 949713"/>
                    <a:gd name="connsiteY4" fmla="*/ 0 h 1336866"/>
                    <a:gd name="connsiteX0" fmla="*/ 454882 w 949713"/>
                    <a:gd name="connsiteY0" fmla="*/ 0 h 1336860"/>
                    <a:gd name="connsiteX1" fmla="*/ 356 w 949713"/>
                    <a:gd name="connsiteY1" fmla="*/ 949158 h 1336860"/>
                    <a:gd name="connsiteX2" fmla="*/ 508356 w 949713"/>
                    <a:gd name="connsiteY2" fmla="*/ 1336843 h 1336860"/>
                    <a:gd name="connsiteX3" fmla="*/ 949514 w 949713"/>
                    <a:gd name="connsiteY3" fmla="*/ 909053 h 1336860"/>
                    <a:gd name="connsiteX4" fmla="*/ 454882 w 949713"/>
                    <a:gd name="connsiteY4" fmla="*/ 0 h 1336860"/>
                    <a:gd name="connsiteX0" fmla="*/ 454882 w 949713"/>
                    <a:gd name="connsiteY0" fmla="*/ 0 h 1336860"/>
                    <a:gd name="connsiteX1" fmla="*/ 356 w 949713"/>
                    <a:gd name="connsiteY1" fmla="*/ 922422 h 1336860"/>
                    <a:gd name="connsiteX2" fmla="*/ 508356 w 949713"/>
                    <a:gd name="connsiteY2" fmla="*/ 1336843 h 1336860"/>
                    <a:gd name="connsiteX3" fmla="*/ 949514 w 949713"/>
                    <a:gd name="connsiteY3" fmla="*/ 909053 h 1336860"/>
                    <a:gd name="connsiteX4" fmla="*/ 454882 w 949713"/>
                    <a:gd name="connsiteY4" fmla="*/ 0 h 1336860"/>
                    <a:gd name="connsiteX0" fmla="*/ 454882 w 949871"/>
                    <a:gd name="connsiteY0" fmla="*/ 0 h 1336843"/>
                    <a:gd name="connsiteX1" fmla="*/ 356 w 949871"/>
                    <a:gd name="connsiteY1" fmla="*/ 922422 h 1336843"/>
                    <a:gd name="connsiteX2" fmla="*/ 508356 w 949871"/>
                    <a:gd name="connsiteY2" fmla="*/ 1336843 h 1336843"/>
                    <a:gd name="connsiteX3" fmla="*/ 949514 w 949871"/>
                    <a:gd name="connsiteY3" fmla="*/ 909053 h 1336843"/>
                    <a:gd name="connsiteX4" fmla="*/ 454882 w 949871"/>
                    <a:gd name="connsiteY4" fmla="*/ 0 h 1336843"/>
                    <a:gd name="connsiteX0" fmla="*/ 454882 w 949871"/>
                    <a:gd name="connsiteY0" fmla="*/ 0 h 1336843"/>
                    <a:gd name="connsiteX1" fmla="*/ 356 w 949871"/>
                    <a:gd name="connsiteY1" fmla="*/ 922422 h 1336843"/>
                    <a:gd name="connsiteX2" fmla="*/ 508356 w 949871"/>
                    <a:gd name="connsiteY2" fmla="*/ 1336843 h 1336843"/>
                    <a:gd name="connsiteX3" fmla="*/ 949514 w 949871"/>
                    <a:gd name="connsiteY3" fmla="*/ 909053 h 1336843"/>
                    <a:gd name="connsiteX4" fmla="*/ 454882 w 949871"/>
                    <a:gd name="connsiteY4" fmla="*/ 0 h 133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871" h="1336843">
                      <a:moveTo>
                        <a:pt x="454882" y="0"/>
                      </a:moveTo>
                      <a:cubicBezTo>
                        <a:pt x="149636" y="505772"/>
                        <a:pt x="-8556" y="699615"/>
                        <a:pt x="356" y="922422"/>
                      </a:cubicBezTo>
                      <a:cubicBezTo>
                        <a:pt x="9268" y="1145229"/>
                        <a:pt x="229847" y="1334615"/>
                        <a:pt x="508356" y="1336843"/>
                      </a:cubicBezTo>
                      <a:cubicBezTo>
                        <a:pt x="800234" y="1312334"/>
                        <a:pt x="958426" y="1131860"/>
                        <a:pt x="949514" y="909053"/>
                      </a:cubicBezTo>
                      <a:cubicBezTo>
                        <a:pt x="940602" y="686246"/>
                        <a:pt x="773497" y="443386"/>
                        <a:pt x="454882" y="0"/>
                      </a:cubicBezTo>
                      <a:close/>
                    </a:path>
                  </a:pathLst>
                </a:cu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18" name="Vrije vorm 217"/>
                <p:cNvSpPr/>
                <p:nvPr/>
              </p:nvSpPr>
              <p:spPr>
                <a:xfrm>
                  <a:off x="9729659" y="5126587"/>
                  <a:ext cx="61657" cy="114105"/>
                </a:xfrm>
                <a:custGeom>
                  <a:avLst/>
                  <a:gdLst>
                    <a:gd name="connsiteX0" fmla="*/ 561637 w 949563"/>
                    <a:gd name="connsiteY0" fmla="*/ 5 h 1323502"/>
                    <a:gd name="connsiteX1" fmla="*/ 163 w 949563"/>
                    <a:gd name="connsiteY1" fmla="*/ 935794 h 1323502"/>
                    <a:gd name="connsiteX2" fmla="*/ 508163 w 949563"/>
                    <a:gd name="connsiteY2" fmla="*/ 1323479 h 1323502"/>
                    <a:gd name="connsiteX3" fmla="*/ 949321 w 949563"/>
                    <a:gd name="connsiteY3" fmla="*/ 949163 h 1323502"/>
                    <a:gd name="connsiteX4" fmla="*/ 561637 w 949563"/>
                    <a:gd name="connsiteY4" fmla="*/ 5 h 1323502"/>
                    <a:gd name="connsiteX0" fmla="*/ 454716 w 949547"/>
                    <a:gd name="connsiteY0" fmla="*/ 5 h 1336871"/>
                    <a:gd name="connsiteX1" fmla="*/ 190 w 949547"/>
                    <a:gd name="connsiteY1" fmla="*/ 949163 h 1336871"/>
                    <a:gd name="connsiteX2" fmla="*/ 508190 w 949547"/>
                    <a:gd name="connsiteY2" fmla="*/ 1336848 h 1336871"/>
                    <a:gd name="connsiteX3" fmla="*/ 949348 w 949547"/>
                    <a:gd name="connsiteY3" fmla="*/ 962532 h 1336871"/>
                    <a:gd name="connsiteX4" fmla="*/ 454716 w 949547"/>
                    <a:gd name="connsiteY4" fmla="*/ 5 h 1336871"/>
                    <a:gd name="connsiteX0" fmla="*/ 454716 w 949547"/>
                    <a:gd name="connsiteY0" fmla="*/ 5 h 1336871"/>
                    <a:gd name="connsiteX1" fmla="*/ 190 w 949547"/>
                    <a:gd name="connsiteY1" fmla="*/ 949163 h 1336871"/>
                    <a:gd name="connsiteX2" fmla="*/ 508190 w 949547"/>
                    <a:gd name="connsiteY2" fmla="*/ 1336848 h 1336871"/>
                    <a:gd name="connsiteX3" fmla="*/ 949348 w 949547"/>
                    <a:gd name="connsiteY3" fmla="*/ 962532 h 1336871"/>
                    <a:gd name="connsiteX4" fmla="*/ 454716 w 949547"/>
                    <a:gd name="connsiteY4" fmla="*/ 5 h 1336871"/>
                    <a:gd name="connsiteX0" fmla="*/ 454716 w 949547"/>
                    <a:gd name="connsiteY0" fmla="*/ 5 h 1336871"/>
                    <a:gd name="connsiteX1" fmla="*/ 190 w 949547"/>
                    <a:gd name="connsiteY1" fmla="*/ 949163 h 1336871"/>
                    <a:gd name="connsiteX2" fmla="*/ 508190 w 949547"/>
                    <a:gd name="connsiteY2" fmla="*/ 1336848 h 1336871"/>
                    <a:gd name="connsiteX3" fmla="*/ 949348 w 949547"/>
                    <a:gd name="connsiteY3" fmla="*/ 962532 h 1336871"/>
                    <a:gd name="connsiteX4" fmla="*/ 454716 w 949547"/>
                    <a:gd name="connsiteY4" fmla="*/ 5 h 1336871"/>
                    <a:gd name="connsiteX0" fmla="*/ 454882 w 949713"/>
                    <a:gd name="connsiteY0" fmla="*/ 0 h 1336866"/>
                    <a:gd name="connsiteX1" fmla="*/ 356 w 949713"/>
                    <a:gd name="connsiteY1" fmla="*/ 949158 h 1336866"/>
                    <a:gd name="connsiteX2" fmla="*/ 508356 w 949713"/>
                    <a:gd name="connsiteY2" fmla="*/ 1336843 h 1336866"/>
                    <a:gd name="connsiteX3" fmla="*/ 949514 w 949713"/>
                    <a:gd name="connsiteY3" fmla="*/ 962527 h 1336866"/>
                    <a:gd name="connsiteX4" fmla="*/ 454882 w 949713"/>
                    <a:gd name="connsiteY4" fmla="*/ 0 h 1336866"/>
                    <a:gd name="connsiteX0" fmla="*/ 454882 w 949713"/>
                    <a:gd name="connsiteY0" fmla="*/ 0 h 1336866"/>
                    <a:gd name="connsiteX1" fmla="*/ 356 w 949713"/>
                    <a:gd name="connsiteY1" fmla="*/ 949158 h 1336866"/>
                    <a:gd name="connsiteX2" fmla="*/ 508356 w 949713"/>
                    <a:gd name="connsiteY2" fmla="*/ 1336843 h 1336866"/>
                    <a:gd name="connsiteX3" fmla="*/ 949514 w 949713"/>
                    <a:gd name="connsiteY3" fmla="*/ 962527 h 1336866"/>
                    <a:gd name="connsiteX4" fmla="*/ 454882 w 949713"/>
                    <a:gd name="connsiteY4" fmla="*/ 0 h 1336866"/>
                    <a:gd name="connsiteX0" fmla="*/ 454882 w 949713"/>
                    <a:gd name="connsiteY0" fmla="*/ 0 h 1336860"/>
                    <a:gd name="connsiteX1" fmla="*/ 356 w 949713"/>
                    <a:gd name="connsiteY1" fmla="*/ 949158 h 1336860"/>
                    <a:gd name="connsiteX2" fmla="*/ 508356 w 949713"/>
                    <a:gd name="connsiteY2" fmla="*/ 1336843 h 1336860"/>
                    <a:gd name="connsiteX3" fmla="*/ 949514 w 949713"/>
                    <a:gd name="connsiteY3" fmla="*/ 909053 h 1336860"/>
                    <a:gd name="connsiteX4" fmla="*/ 454882 w 949713"/>
                    <a:gd name="connsiteY4" fmla="*/ 0 h 1336860"/>
                    <a:gd name="connsiteX0" fmla="*/ 454882 w 949713"/>
                    <a:gd name="connsiteY0" fmla="*/ 0 h 1336860"/>
                    <a:gd name="connsiteX1" fmla="*/ 356 w 949713"/>
                    <a:gd name="connsiteY1" fmla="*/ 922422 h 1336860"/>
                    <a:gd name="connsiteX2" fmla="*/ 508356 w 949713"/>
                    <a:gd name="connsiteY2" fmla="*/ 1336843 h 1336860"/>
                    <a:gd name="connsiteX3" fmla="*/ 949514 w 949713"/>
                    <a:gd name="connsiteY3" fmla="*/ 909053 h 1336860"/>
                    <a:gd name="connsiteX4" fmla="*/ 454882 w 949713"/>
                    <a:gd name="connsiteY4" fmla="*/ 0 h 1336860"/>
                    <a:gd name="connsiteX0" fmla="*/ 454882 w 949871"/>
                    <a:gd name="connsiteY0" fmla="*/ 0 h 1336843"/>
                    <a:gd name="connsiteX1" fmla="*/ 356 w 949871"/>
                    <a:gd name="connsiteY1" fmla="*/ 922422 h 1336843"/>
                    <a:gd name="connsiteX2" fmla="*/ 508356 w 949871"/>
                    <a:gd name="connsiteY2" fmla="*/ 1336843 h 1336843"/>
                    <a:gd name="connsiteX3" fmla="*/ 949514 w 949871"/>
                    <a:gd name="connsiteY3" fmla="*/ 909053 h 1336843"/>
                    <a:gd name="connsiteX4" fmla="*/ 454882 w 949871"/>
                    <a:gd name="connsiteY4" fmla="*/ 0 h 1336843"/>
                    <a:gd name="connsiteX0" fmla="*/ 454882 w 949871"/>
                    <a:gd name="connsiteY0" fmla="*/ 0 h 1336843"/>
                    <a:gd name="connsiteX1" fmla="*/ 356 w 949871"/>
                    <a:gd name="connsiteY1" fmla="*/ 922422 h 1336843"/>
                    <a:gd name="connsiteX2" fmla="*/ 508356 w 949871"/>
                    <a:gd name="connsiteY2" fmla="*/ 1336843 h 1336843"/>
                    <a:gd name="connsiteX3" fmla="*/ 949514 w 949871"/>
                    <a:gd name="connsiteY3" fmla="*/ 909053 h 1336843"/>
                    <a:gd name="connsiteX4" fmla="*/ 454882 w 949871"/>
                    <a:gd name="connsiteY4" fmla="*/ 0 h 133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871" h="1336843">
                      <a:moveTo>
                        <a:pt x="454882" y="0"/>
                      </a:moveTo>
                      <a:cubicBezTo>
                        <a:pt x="149636" y="505772"/>
                        <a:pt x="-8556" y="699615"/>
                        <a:pt x="356" y="922422"/>
                      </a:cubicBezTo>
                      <a:cubicBezTo>
                        <a:pt x="9268" y="1145229"/>
                        <a:pt x="229847" y="1334615"/>
                        <a:pt x="508356" y="1336843"/>
                      </a:cubicBezTo>
                      <a:cubicBezTo>
                        <a:pt x="800234" y="1312334"/>
                        <a:pt x="958426" y="1131860"/>
                        <a:pt x="949514" y="909053"/>
                      </a:cubicBezTo>
                      <a:cubicBezTo>
                        <a:pt x="940602" y="686246"/>
                        <a:pt x="773497" y="443386"/>
                        <a:pt x="454882" y="0"/>
                      </a:cubicBezTo>
                      <a:close/>
                    </a:path>
                  </a:pathLst>
                </a:cu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grpSp>
          <p:sp>
            <p:nvSpPr>
              <p:cNvPr id="215" name="Tekstvak 214"/>
              <p:cNvSpPr txBox="1"/>
              <p:nvPr/>
            </p:nvSpPr>
            <p:spPr>
              <a:xfrm>
                <a:off x="10194595" y="4969629"/>
                <a:ext cx="1252624" cy="303229"/>
              </a:xfrm>
              <a:prstGeom prst="rect">
                <a:avLst/>
              </a:prstGeom>
              <a:noFill/>
              <a:effectLst/>
            </p:spPr>
            <p:txBody>
              <a:bodyPr wrap="none" rtlCol="0">
                <a:spAutoFit/>
              </a:bodyPr>
              <a:lstStyle/>
              <a:p>
                <a:r>
                  <a:rPr lang="nl-NL" sz="800" dirty="0"/>
                  <a:t>Afname neerslag</a:t>
                </a:r>
              </a:p>
            </p:txBody>
          </p:sp>
        </p:grpSp>
        <p:grpSp>
          <p:nvGrpSpPr>
            <p:cNvPr id="219" name="Groeperen 218"/>
            <p:cNvGrpSpPr/>
            <p:nvPr/>
          </p:nvGrpSpPr>
          <p:grpSpPr>
            <a:xfrm>
              <a:off x="319924" y="6483469"/>
              <a:ext cx="2370822" cy="228643"/>
              <a:chOff x="9500174" y="5878991"/>
              <a:chExt cx="3336844" cy="321807"/>
            </a:xfrm>
          </p:grpSpPr>
          <p:pic>
            <p:nvPicPr>
              <p:cNvPr id="220" name="Afbeelding 219"/>
              <p:cNvPicPr>
                <a:picLocks noChangeAspect="1"/>
              </p:cNvPicPr>
              <p:nvPr/>
            </p:nvPicPr>
            <p:blipFill>
              <a:blip r:embed="rId8" cstate="email">
                <a:extLst>
                  <a:ext uri="{BEBA8EAE-BF5A-486C-A8C5-ECC9F3942E4B}">
                    <a14:imgProps xmlns:a14="http://schemas.microsoft.com/office/drawing/2010/main">
                      <a14:imgLayer r:embed="rId9">
                        <a14:imgEffect>
                          <a14:backgroundRemoval t="0" b="94968" l="80" r="100000"/>
                        </a14:imgEffect>
                      </a14:imgLayer>
                    </a14:imgProps>
                  </a:ext>
                  <a:ext uri="{28A0092B-C50C-407E-A947-70E740481C1C}">
                    <a14:useLocalDpi xmlns:a14="http://schemas.microsoft.com/office/drawing/2010/main"/>
                  </a:ext>
                </a:extLst>
              </a:blip>
              <a:stretch>
                <a:fillRect/>
              </a:stretch>
            </p:blipFill>
            <p:spPr>
              <a:xfrm>
                <a:off x="9500174" y="5878991"/>
                <a:ext cx="314157" cy="314157"/>
              </a:xfrm>
              <a:prstGeom prst="rect">
                <a:avLst/>
              </a:prstGeom>
              <a:effectLst/>
            </p:spPr>
          </p:pic>
          <p:sp>
            <p:nvSpPr>
              <p:cNvPr id="221" name="Tekstvak 220"/>
              <p:cNvSpPr txBox="1"/>
              <p:nvPr/>
            </p:nvSpPr>
            <p:spPr>
              <a:xfrm>
                <a:off x="10194594" y="5897569"/>
                <a:ext cx="2642424" cy="303229"/>
              </a:xfrm>
              <a:prstGeom prst="rect">
                <a:avLst/>
              </a:prstGeom>
              <a:noFill/>
              <a:effectLst/>
            </p:spPr>
            <p:txBody>
              <a:bodyPr wrap="none" rtlCol="0">
                <a:spAutoFit/>
              </a:bodyPr>
              <a:lstStyle/>
              <a:p>
                <a:r>
                  <a:rPr lang="nl-NL" sz="800" dirty="0"/>
                  <a:t>Hek: </a:t>
                </a:r>
                <a:r>
                  <a:rPr lang="nl-NL" sz="800" dirty="0" err="1"/>
                  <a:t>barriere</a:t>
                </a:r>
                <a:r>
                  <a:rPr lang="nl-NL" sz="800" dirty="0"/>
                  <a:t> tegen verplaatsing van vee</a:t>
                </a:r>
              </a:p>
            </p:txBody>
          </p:sp>
        </p:grpSp>
        <p:grpSp>
          <p:nvGrpSpPr>
            <p:cNvPr id="222" name="Groeperen 221"/>
            <p:cNvGrpSpPr/>
            <p:nvPr/>
          </p:nvGrpSpPr>
          <p:grpSpPr>
            <a:xfrm>
              <a:off x="242110" y="6169679"/>
              <a:ext cx="1537657" cy="215444"/>
              <a:chOff x="9391319" y="6363834"/>
              <a:chExt cx="2164196" cy="303230"/>
            </a:xfrm>
          </p:grpSpPr>
          <p:grpSp>
            <p:nvGrpSpPr>
              <p:cNvPr id="223" name="Groeperen 222"/>
              <p:cNvGrpSpPr/>
              <p:nvPr/>
            </p:nvGrpSpPr>
            <p:grpSpPr>
              <a:xfrm>
                <a:off x="9391319" y="6399387"/>
                <a:ext cx="613485" cy="166308"/>
                <a:chOff x="9391319" y="6399387"/>
                <a:chExt cx="613485" cy="166308"/>
              </a:xfrm>
            </p:grpSpPr>
            <p:sp>
              <p:nvSpPr>
                <p:cNvPr id="225" name="Gelijkbenige driehoek 224"/>
                <p:cNvSpPr/>
                <p:nvPr/>
              </p:nvSpPr>
              <p:spPr>
                <a:xfrm>
                  <a:off x="9460969" y="6399387"/>
                  <a:ext cx="162614" cy="166308"/>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26" name="Gelijkbenige driehoek 225"/>
                <p:cNvSpPr/>
                <p:nvPr/>
              </p:nvSpPr>
              <p:spPr>
                <a:xfrm>
                  <a:off x="9720830" y="6399387"/>
                  <a:ext cx="162614" cy="166308"/>
                </a:xfrm>
                <a:prstGeom prst="triangl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cxnSp>
              <p:nvCxnSpPr>
                <p:cNvPr id="227" name="Rechte verbindingslijn 226"/>
                <p:cNvCxnSpPr/>
                <p:nvPr/>
              </p:nvCxnSpPr>
              <p:spPr>
                <a:xfrm>
                  <a:off x="9391319" y="6565695"/>
                  <a:ext cx="61348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24" name="Tekstvak 223"/>
              <p:cNvSpPr txBox="1"/>
              <p:nvPr/>
            </p:nvSpPr>
            <p:spPr>
              <a:xfrm>
                <a:off x="10194595" y="6363834"/>
                <a:ext cx="1360920" cy="303230"/>
              </a:xfrm>
              <a:prstGeom prst="rect">
                <a:avLst/>
              </a:prstGeom>
              <a:noFill/>
              <a:effectLst/>
            </p:spPr>
            <p:txBody>
              <a:bodyPr wrap="none" rtlCol="0">
                <a:spAutoFit/>
              </a:bodyPr>
              <a:lstStyle/>
              <a:p>
                <a:r>
                  <a:rPr lang="nl-NL" sz="800" dirty="0"/>
                  <a:t>Terugtrekken oase</a:t>
                </a:r>
              </a:p>
            </p:txBody>
          </p:sp>
        </p:grpSp>
        <p:grpSp>
          <p:nvGrpSpPr>
            <p:cNvPr id="228" name="Groeperen 227"/>
            <p:cNvGrpSpPr/>
            <p:nvPr/>
          </p:nvGrpSpPr>
          <p:grpSpPr>
            <a:xfrm>
              <a:off x="254301" y="5761880"/>
              <a:ext cx="1726003" cy="393071"/>
              <a:chOff x="9415019" y="6694305"/>
              <a:chExt cx="2429286" cy="553233"/>
            </a:xfrm>
          </p:grpSpPr>
          <p:pic>
            <p:nvPicPr>
              <p:cNvPr id="229" name="Afbeelding 2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415019" y="6694305"/>
                <a:ext cx="535791" cy="553233"/>
              </a:xfrm>
              <a:prstGeom prst="rect">
                <a:avLst/>
              </a:prstGeom>
              <a:effectLst/>
            </p:spPr>
          </p:pic>
          <p:sp>
            <p:nvSpPr>
              <p:cNvPr id="230" name="Tekstvak 229"/>
              <p:cNvSpPr txBox="1"/>
              <p:nvPr/>
            </p:nvSpPr>
            <p:spPr>
              <a:xfrm>
                <a:off x="10194595" y="6832422"/>
                <a:ext cx="1649710" cy="303230"/>
              </a:xfrm>
              <a:prstGeom prst="rect">
                <a:avLst/>
              </a:prstGeom>
              <a:noFill/>
              <a:effectLst/>
            </p:spPr>
            <p:txBody>
              <a:bodyPr wrap="none" rtlCol="0">
                <a:spAutoFit/>
              </a:bodyPr>
              <a:lstStyle/>
              <a:p>
                <a:r>
                  <a:rPr lang="nl-NL" sz="800" dirty="0"/>
                  <a:t>Afvoer van (afval)water</a:t>
                </a:r>
              </a:p>
            </p:txBody>
          </p:sp>
        </p:grpSp>
      </p:grpSp>
      <p:pic>
        <p:nvPicPr>
          <p:cNvPr id="231" name="Afbeelding 230" descr="Macintosh HD:Users:timfavier:Pictures:Naamloos.pdf"/>
          <p:cNvPicPr/>
          <p:nvPr/>
        </p:nvPicPr>
        <p:blipFill rotWithShape="1">
          <a:blip r:embed="rId10" cstate="email">
            <a:extLst>
              <a:ext uri="{28A0092B-C50C-407E-A947-70E740481C1C}">
                <a14:useLocalDpi xmlns:a14="http://schemas.microsoft.com/office/drawing/2010/main"/>
              </a:ext>
            </a:extLst>
          </a:blip>
          <a:srcRect l="15848" r="6676"/>
          <a:stretch/>
        </p:blipFill>
        <p:spPr bwMode="auto">
          <a:xfrm>
            <a:off x="5111751" y="199154"/>
            <a:ext cx="3571874" cy="4635735"/>
          </a:xfrm>
          <a:prstGeom prst="rect">
            <a:avLst/>
          </a:prstGeom>
          <a:noFill/>
          <a:ln>
            <a:noFill/>
          </a:ln>
        </p:spPr>
      </p:pic>
    </p:spTree>
    <p:extLst>
      <p:ext uri="{BB962C8B-B14F-4D97-AF65-F5344CB8AC3E}">
        <p14:creationId xmlns:p14="http://schemas.microsoft.com/office/powerpoint/2010/main" val="354602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kstvak 116"/>
          <p:cNvSpPr txBox="1"/>
          <p:nvPr/>
        </p:nvSpPr>
        <p:spPr>
          <a:xfrm>
            <a:off x="129637" y="225443"/>
            <a:ext cx="2019509" cy="477054"/>
          </a:xfrm>
          <a:prstGeom prst="rect">
            <a:avLst/>
          </a:prstGeom>
          <a:noFill/>
        </p:spPr>
        <p:txBody>
          <a:bodyPr wrap="none" rtlCol="0">
            <a:spAutoFit/>
          </a:bodyPr>
          <a:lstStyle/>
          <a:p>
            <a:r>
              <a:rPr lang="nl-NL" sz="2500" b="1" dirty="0"/>
              <a:t>Nabespreking</a:t>
            </a:r>
          </a:p>
        </p:txBody>
      </p:sp>
      <p:sp>
        <p:nvSpPr>
          <p:cNvPr id="2" name="Rechthoek 1"/>
          <p:cNvSpPr/>
          <p:nvPr/>
        </p:nvSpPr>
        <p:spPr>
          <a:xfrm>
            <a:off x="144974" y="1549381"/>
            <a:ext cx="4368800" cy="5262980"/>
          </a:xfrm>
          <a:prstGeom prst="rect">
            <a:avLst/>
          </a:prstGeom>
        </p:spPr>
        <p:txBody>
          <a:bodyPr wrap="square">
            <a:spAutoFit/>
          </a:bodyPr>
          <a:lstStyle/>
          <a:p>
            <a:pPr>
              <a:spcAft>
                <a:spcPts val="600"/>
              </a:spcAft>
            </a:pPr>
            <a:r>
              <a:rPr lang="nl-NL" b="1" dirty="0"/>
              <a:t>Kettingmigratie </a:t>
            </a:r>
            <a:r>
              <a:rPr lang="nl-NL" dirty="0"/>
              <a:t>is een vorm van migratie waarbij mensen familieleden of vrienden volgen die al eerder gemigreerd zijn. </a:t>
            </a:r>
          </a:p>
          <a:p>
            <a:pPr>
              <a:spcAft>
                <a:spcPts val="600"/>
              </a:spcAft>
            </a:pPr>
            <a:endParaRPr lang="nl-NL" b="1" dirty="0"/>
          </a:p>
          <a:p>
            <a:pPr>
              <a:spcAft>
                <a:spcPts val="600"/>
              </a:spcAft>
            </a:pPr>
            <a:r>
              <a:rPr lang="nl-NL" b="1" dirty="0"/>
              <a:t>Opvulmigratie </a:t>
            </a:r>
            <a:r>
              <a:rPr lang="nl-NL" dirty="0"/>
              <a:t>is een vorm van migratie waarbij mensen migreren naar gebieden waar arbeidsplaatsen vrijkomen omdat de arbeiders </a:t>
            </a:r>
            <a:r>
              <a:rPr lang="nl-NL" dirty="0" err="1"/>
              <a:t>geemigreerd</a:t>
            </a:r>
            <a:r>
              <a:rPr lang="nl-NL" dirty="0"/>
              <a:t> zijn naar een ander gebied.</a:t>
            </a:r>
          </a:p>
          <a:p>
            <a:pPr>
              <a:spcAft>
                <a:spcPts val="600"/>
              </a:spcAft>
            </a:pPr>
            <a:endParaRPr lang="nl-NL" b="1" dirty="0"/>
          </a:p>
          <a:p>
            <a:pPr>
              <a:spcAft>
                <a:spcPts val="600"/>
              </a:spcAft>
            </a:pPr>
            <a:r>
              <a:rPr lang="nl-NL" b="1" dirty="0"/>
              <a:t>Stapsgewijze migratie </a:t>
            </a:r>
            <a:r>
              <a:rPr lang="nl-NL" dirty="0"/>
              <a:t>is een vorm van migratie waarbij mensen via tussenstappen migreren.</a:t>
            </a:r>
          </a:p>
          <a:p>
            <a:pPr>
              <a:spcAft>
                <a:spcPts val="600"/>
              </a:spcAft>
            </a:pPr>
            <a:endParaRPr lang="nl-NL" b="1" dirty="0"/>
          </a:p>
          <a:p>
            <a:pPr>
              <a:spcAft>
                <a:spcPts val="600"/>
              </a:spcAft>
            </a:pPr>
            <a:r>
              <a:rPr lang="nl-NL" b="1" dirty="0" err="1"/>
              <a:t>Remittances</a:t>
            </a:r>
            <a:r>
              <a:rPr lang="nl-NL" b="1" dirty="0"/>
              <a:t> </a:t>
            </a:r>
            <a:r>
              <a:rPr lang="nl-NL" dirty="0"/>
              <a:t>zijn de geldzendingen die oud-migranten terugsturen naar hun familie in het land van herkomst.</a:t>
            </a:r>
          </a:p>
        </p:txBody>
      </p:sp>
      <p:sp>
        <p:nvSpPr>
          <p:cNvPr id="8" name="Toelichting met afgeronde rechthoek 7"/>
          <p:cNvSpPr/>
          <p:nvPr/>
        </p:nvSpPr>
        <p:spPr>
          <a:xfrm>
            <a:off x="5486400" y="314379"/>
            <a:ext cx="3495137" cy="1119347"/>
          </a:xfrm>
          <a:prstGeom prst="wedgeRoundRectCallout">
            <a:avLst>
              <a:gd name="adj1" fmla="val -79495"/>
              <a:gd name="adj2" fmla="val 23231"/>
              <a:gd name="adj3" fmla="val 1666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Vraag: Kun je voorbeelden geven van de verschillende typen migratie en </a:t>
            </a:r>
            <a:r>
              <a:rPr lang="nl-NL" dirty="0" err="1">
                <a:solidFill>
                  <a:schemeClr val="tx1"/>
                </a:solidFill>
              </a:rPr>
              <a:t>remittances</a:t>
            </a:r>
            <a:r>
              <a:rPr lang="nl-NL" dirty="0">
                <a:solidFill>
                  <a:schemeClr val="tx1"/>
                </a:solidFill>
              </a:rPr>
              <a:t>?</a:t>
            </a:r>
          </a:p>
        </p:txBody>
      </p:sp>
    </p:spTree>
    <p:extLst>
      <p:ext uri="{BB962C8B-B14F-4D97-AF65-F5344CB8AC3E}">
        <p14:creationId xmlns:p14="http://schemas.microsoft.com/office/powerpoint/2010/main" val="4289808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kstvak 116"/>
          <p:cNvSpPr txBox="1"/>
          <p:nvPr/>
        </p:nvSpPr>
        <p:spPr>
          <a:xfrm>
            <a:off x="129637" y="225443"/>
            <a:ext cx="2019509" cy="477054"/>
          </a:xfrm>
          <a:prstGeom prst="rect">
            <a:avLst/>
          </a:prstGeom>
          <a:noFill/>
        </p:spPr>
        <p:txBody>
          <a:bodyPr wrap="none" rtlCol="0">
            <a:spAutoFit/>
          </a:bodyPr>
          <a:lstStyle/>
          <a:p>
            <a:r>
              <a:rPr lang="nl-NL" sz="2500" b="1" dirty="0"/>
              <a:t>Nabespreking</a:t>
            </a:r>
          </a:p>
        </p:txBody>
      </p:sp>
      <p:sp>
        <p:nvSpPr>
          <p:cNvPr id="2" name="Rechthoek 1"/>
          <p:cNvSpPr/>
          <p:nvPr/>
        </p:nvSpPr>
        <p:spPr>
          <a:xfrm>
            <a:off x="144974" y="1549381"/>
            <a:ext cx="4368800" cy="5262980"/>
          </a:xfrm>
          <a:prstGeom prst="rect">
            <a:avLst/>
          </a:prstGeom>
        </p:spPr>
        <p:txBody>
          <a:bodyPr wrap="square">
            <a:spAutoFit/>
          </a:bodyPr>
          <a:lstStyle/>
          <a:p>
            <a:pPr>
              <a:spcAft>
                <a:spcPts val="600"/>
              </a:spcAft>
            </a:pPr>
            <a:r>
              <a:rPr lang="nl-NL" b="1" dirty="0"/>
              <a:t>Kettingmigratie </a:t>
            </a:r>
            <a:r>
              <a:rPr lang="nl-NL" dirty="0"/>
              <a:t>is een vorm van migratie waarbij mensen familieleden of vrienden volgen die al eerder gemigreerd zijn. </a:t>
            </a:r>
          </a:p>
          <a:p>
            <a:pPr>
              <a:spcAft>
                <a:spcPts val="600"/>
              </a:spcAft>
            </a:pPr>
            <a:endParaRPr lang="nl-NL" b="1" dirty="0"/>
          </a:p>
          <a:p>
            <a:pPr>
              <a:spcAft>
                <a:spcPts val="600"/>
              </a:spcAft>
            </a:pPr>
            <a:r>
              <a:rPr lang="nl-NL" b="1" dirty="0"/>
              <a:t>Opvulmigratie </a:t>
            </a:r>
            <a:r>
              <a:rPr lang="nl-NL" dirty="0"/>
              <a:t>is een vorm van migratie waarbij mensen migreren naar gebieden waar arbeidsplaatsen vrijkomen omdat de arbeiders </a:t>
            </a:r>
            <a:r>
              <a:rPr lang="nl-NL" dirty="0" err="1"/>
              <a:t>geemigreerd</a:t>
            </a:r>
            <a:r>
              <a:rPr lang="nl-NL" dirty="0"/>
              <a:t> zijn naar een ander gebied.</a:t>
            </a:r>
          </a:p>
          <a:p>
            <a:pPr>
              <a:spcAft>
                <a:spcPts val="600"/>
              </a:spcAft>
            </a:pPr>
            <a:endParaRPr lang="nl-NL" b="1" dirty="0"/>
          </a:p>
          <a:p>
            <a:pPr>
              <a:spcAft>
                <a:spcPts val="600"/>
              </a:spcAft>
            </a:pPr>
            <a:r>
              <a:rPr lang="nl-NL" b="1" dirty="0"/>
              <a:t>Stapsgewijze migratie </a:t>
            </a:r>
            <a:r>
              <a:rPr lang="nl-NL" dirty="0"/>
              <a:t>is een vorm van migratie waarbij mensen via tussenstappen migreren.</a:t>
            </a:r>
          </a:p>
          <a:p>
            <a:pPr>
              <a:spcAft>
                <a:spcPts val="600"/>
              </a:spcAft>
            </a:pPr>
            <a:endParaRPr lang="nl-NL" b="1" dirty="0"/>
          </a:p>
          <a:p>
            <a:pPr>
              <a:spcAft>
                <a:spcPts val="600"/>
              </a:spcAft>
            </a:pPr>
            <a:r>
              <a:rPr lang="nl-NL" b="1" dirty="0" err="1"/>
              <a:t>Remittances</a:t>
            </a:r>
            <a:r>
              <a:rPr lang="nl-NL" b="1" dirty="0"/>
              <a:t> </a:t>
            </a:r>
            <a:r>
              <a:rPr lang="nl-NL" dirty="0"/>
              <a:t>zijn de geldzendingen die oud-migranten terugsturen naar hun familie in het land van herkomst.</a:t>
            </a:r>
          </a:p>
        </p:txBody>
      </p:sp>
      <p:sp>
        <p:nvSpPr>
          <p:cNvPr id="105" name="Toelichting met afgeronde rechthoek 104"/>
          <p:cNvSpPr/>
          <p:nvPr/>
        </p:nvSpPr>
        <p:spPr>
          <a:xfrm>
            <a:off x="4628074" y="1403340"/>
            <a:ext cx="4279900" cy="1104901"/>
          </a:xfrm>
          <a:prstGeom prst="wedgeRoundRectCallout">
            <a:avLst>
              <a:gd name="adj1" fmla="val -62574"/>
              <a:gd name="adj2" fmla="val -6652"/>
              <a:gd name="adj3" fmla="val 16667"/>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vert="horz" wrap="square" lIns="72000" rIns="72000" rtlCol="0" anchor="ctr">
            <a:noAutofit/>
          </a:bodyPr>
          <a:lstStyle/>
          <a:p>
            <a:pPr>
              <a:spcAft>
                <a:spcPts val="0"/>
              </a:spcAft>
            </a:pPr>
            <a:r>
              <a:rPr lang="nl-NL" dirty="0" err="1">
                <a:solidFill>
                  <a:srgbClr val="000000"/>
                </a:solidFill>
                <a:ea typeface="ＭＳ 明朝"/>
                <a:cs typeface="Times New Roman"/>
              </a:rPr>
              <a:t>Esma</a:t>
            </a:r>
            <a:r>
              <a:rPr lang="nl-NL" dirty="0">
                <a:solidFill>
                  <a:srgbClr val="000000"/>
                </a:solidFill>
                <a:ea typeface="ＭＳ 明朝"/>
                <a:cs typeface="Times New Roman"/>
              </a:rPr>
              <a:t> volgt Rachid. Ze gaat naar haar oom toe. Migratie verloopt dus via een familienetwerk</a:t>
            </a:r>
            <a:endParaRPr lang="en-US" dirty="0">
              <a:effectLst/>
              <a:latin typeface="Times"/>
              <a:ea typeface="ＭＳ 明朝"/>
              <a:cs typeface="Times New Roman"/>
            </a:endParaRPr>
          </a:p>
        </p:txBody>
      </p:sp>
      <p:sp>
        <p:nvSpPr>
          <p:cNvPr id="106" name="Toelichting met afgeronde rechthoek 105"/>
          <p:cNvSpPr/>
          <p:nvPr/>
        </p:nvSpPr>
        <p:spPr>
          <a:xfrm>
            <a:off x="4628074" y="2813040"/>
            <a:ext cx="4279900" cy="1104901"/>
          </a:xfrm>
          <a:prstGeom prst="wedgeRoundRectCallout">
            <a:avLst>
              <a:gd name="adj1" fmla="val -62870"/>
              <a:gd name="adj2" fmla="val -6652"/>
              <a:gd name="adj3" fmla="val 16667"/>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vert="horz" wrap="square" lIns="72000" rIns="72000" rtlCol="0" anchor="ctr">
            <a:noAutofit/>
          </a:bodyPr>
          <a:lstStyle/>
          <a:p>
            <a:pPr>
              <a:spcAft>
                <a:spcPts val="0"/>
              </a:spcAft>
            </a:pPr>
            <a:r>
              <a:rPr lang="nl-NL" dirty="0" err="1">
                <a:solidFill>
                  <a:srgbClr val="000000"/>
                </a:solidFill>
                <a:ea typeface="ＭＳ 明朝"/>
                <a:cs typeface="Times New Roman"/>
              </a:rPr>
              <a:t>Abdel-Aziz</a:t>
            </a:r>
            <a:r>
              <a:rPr lang="nl-NL" dirty="0">
                <a:solidFill>
                  <a:srgbClr val="000000"/>
                </a:solidFill>
                <a:ea typeface="ＭＳ 明朝"/>
                <a:cs typeface="Times New Roman"/>
              </a:rPr>
              <a:t> neemt de plek in als </a:t>
            </a:r>
            <a:r>
              <a:rPr lang="nl-NL" dirty="0" err="1">
                <a:solidFill>
                  <a:srgbClr val="000000"/>
                </a:solidFill>
                <a:ea typeface="ＭＳ 明朝"/>
                <a:cs typeface="Times New Roman"/>
              </a:rPr>
              <a:t>seizoensarbeider</a:t>
            </a:r>
            <a:r>
              <a:rPr lang="nl-NL" dirty="0">
                <a:solidFill>
                  <a:srgbClr val="000000"/>
                </a:solidFill>
                <a:ea typeface="ＭＳ 明朝"/>
                <a:cs typeface="Times New Roman"/>
              </a:rPr>
              <a:t> van Rachid, die is vetrokken naar Rabat</a:t>
            </a:r>
            <a:endParaRPr lang="en-US" dirty="0">
              <a:effectLst/>
              <a:latin typeface="Times"/>
              <a:ea typeface="ＭＳ 明朝"/>
              <a:cs typeface="Times New Roman"/>
            </a:endParaRPr>
          </a:p>
        </p:txBody>
      </p:sp>
      <p:sp>
        <p:nvSpPr>
          <p:cNvPr id="107" name="Toelichting met afgeronde rechthoek 106"/>
          <p:cNvSpPr/>
          <p:nvPr/>
        </p:nvSpPr>
        <p:spPr>
          <a:xfrm>
            <a:off x="4628074" y="4248140"/>
            <a:ext cx="4279900" cy="1104901"/>
          </a:xfrm>
          <a:prstGeom prst="wedgeRoundRectCallout">
            <a:avLst>
              <a:gd name="adj1" fmla="val -66134"/>
              <a:gd name="adj2" fmla="val -10100"/>
              <a:gd name="adj3" fmla="val 16667"/>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vert="horz" wrap="square" lIns="72000" rIns="72000" rtlCol="0" anchor="ctr">
            <a:noAutofit/>
          </a:bodyPr>
          <a:lstStyle/>
          <a:p>
            <a:pPr>
              <a:spcAft>
                <a:spcPts val="0"/>
              </a:spcAft>
            </a:pPr>
            <a:r>
              <a:rPr lang="nl-NL" dirty="0">
                <a:solidFill>
                  <a:srgbClr val="000000"/>
                </a:solidFill>
                <a:ea typeface="ＭＳ 明朝"/>
                <a:cs typeface="Times New Roman"/>
              </a:rPr>
              <a:t>Rachid ging eerst van Essouffla naar Tinghir (stap 1), en een aantal jaar later verder naar Rabat (stap 2)</a:t>
            </a:r>
            <a:endParaRPr lang="en-US" dirty="0">
              <a:effectLst/>
              <a:latin typeface="Times"/>
              <a:ea typeface="ＭＳ 明朝"/>
              <a:cs typeface="Times New Roman"/>
            </a:endParaRPr>
          </a:p>
        </p:txBody>
      </p:sp>
      <p:sp>
        <p:nvSpPr>
          <p:cNvPr id="108" name="Toelichting met afgeronde rechthoek 107"/>
          <p:cNvSpPr/>
          <p:nvPr/>
        </p:nvSpPr>
        <p:spPr>
          <a:xfrm>
            <a:off x="4628074" y="5645141"/>
            <a:ext cx="4279900" cy="1104901"/>
          </a:xfrm>
          <a:prstGeom prst="wedgeRoundRectCallout">
            <a:avLst>
              <a:gd name="adj1" fmla="val -57529"/>
              <a:gd name="adj2" fmla="val -16996"/>
              <a:gd name="adj3" fmla="val 16667"/>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vert="horz" wrap="square" lIns="72000" rIns="72000" rtlCol="0" anchor="ctr">
            <a:noAutofit/>
          </a:bodyPr>
          <a:lstStyle/>
          <a:p>
            <a:pPr>
              <a:spcAft>
                <a:spcPts val="0"/>
              </a:spcAft>
            </a:pPr>
            <a:r>
              <a:rPr lang="nl-NL" dirty="0">
                <a:solidFill>
                  <a:srgbClr val="000000"/>
                </a:solidFill>
                <a:ea typeface="ＭＳ 明朝"/>
                <a:cs typeface="Times New Roman"/>
              </a:rPr>
              <a:t>Foued stuurt geld naar zijn neef </a:t>
            </a:r>
            <a:r>
              <a:rPr lang="nl-NL" dirty="0" err="1">
                <a:solidFill>
                  <a:srgbClr val="000000"/>
                </a:solidFill>
                <a:ea typeface="ＭＳ 明朝"/>
                <a:cs typeface="Times New Roman"/>
              </a:rPr>
              <a:t>Ibrahim</a:t>
            </a:r>
            <a:r>
              <a:rPr lang="nl-NL" dirty="0">
                <a:solidFill>
                  <a:srgbClr val="000000"/>
                </a:solidFill>
                <a:ea typeface="ＭＳ 明朝"/>
                <a:cs typeface="Times New Roman"/>
              </a:rPr>
              <a:t> die nog woont in zijn geboorteplaats. </a:t>
            </a:r>
            <a:endParaRPr lang="en-US" dirty="0">
              <a:effectLst/>
              <a:latin typeface="Times"/>
              <a:ea typeface="ＭＳ 明朝"/>
              <a:cs typeface="Times New Roman"/>
            </a:endParaRPr>
          </a:p>
        </p:txBody>
      </p:sp>
    </p:spTree>
    <p:extLst>
      <p:ext uri="{BB962C8B-B14F-4D97-AF65-F5344CB8AC3E}">
        <p14:creationId xmlns:p14="http://schemas.microsoft.com/office/powerpoint/2010/main" val="39639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0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80437" y="2552701"/>
            <a:ext cx="5456451" cy="646331"/>
          </a:xfrm>
          <a:prstGeom prst="rect">
            <a:avLst/>
          </a:prstGeom>
          <a:noFill/>
        </p:spPr>
        <p:txBody>
          <a:bodyPr wrap="square" rtlCol="0">
            <a:spAutoFit/>
          </a:bodyPr>
          <a:lstStyle/>
          <a:p>
            <a:r>
              <a:rPr lang="nl-NL" b="1" i="1" dirty="0"/>
              <a:t>Mysterievraag: </a:t>
            </a:r>
          </a:p>
          <a:p>
            <a:r>
              <a:rPr lang="nl-NL" i="1" dirty="0"/>
              <a:t>“Wiens schuld is het dat </a:t>
            </a:r>
            <a:r>
              <a:rPr lang="nl-NL" i="1" dirty="0" err="1"/>
              <a:t>Esma</a:t>
            </a:r>
            <a:r>
              <a:rPr lang="nl-NL" i="1" dirty="0"/>
              <a:t> moet verhuizen?</a:t>
            </a:r>
            <a:endParaRPr lang="nl-NL" dirty="0"/>
          </a:p>
        </p:txBody>
      </p:sp>
      <p:sp>
        <p:nvSpPr>
          <p:cNvPr id="2" name="Rechthoek 1"/>
          <p:cNvSpPr/>
          <p:nvPr/>
        </p:nvSpPr>
        <p:spPr>
          <a:xfrm>
            <a:off x="180437" y="3477756"/>
            <a:ext cx="5623464" cy="1200329"/>
          </a:xfrm>
          <a:prstGeom prst="rect">
            <a:avLst/>
          </a:prstGeom>
        </p:spPr>
        <p:txBody>
          <a:bodyPr wrap="square">
            <a:spAutoFit/>
          </a:bodyPr>
          <a:lstStyle/>
          <a:p>
            <a:r>
              <a:rPr lang="nl-NL" dirty="0"/>
              <a:t>Jullie krijgen een envelop met kaartjes met persoonlijke verhalen van 11 mensen. Daarnaast zijn er nog andere informatiekaartjes. Koppel de informatie aan elkaar, en probeer zo de mysterievraag te beantwoorden</a:t>
            </a:r>
          </a:p>
        </p:txBody>
      </p:sp>
      <p:sp>
        <p:nvSpPr>
          <p:cNvPr id="7" name="Rechthoek 6"/>
          <p:cNvSpPr/>
          <p:nvPr/>
        </p:nvSpPr>
        <p:spPr>
          <a:xfrm>
            <a:off x="218537" y="4862374"/>
            <a:ext cx="5739674" cy="1200329"/>
          </a:xfrm>
          <a:prstGeom prst="rect">
            <a:avLst/>
          </a:prstGeom>
        </p:spPr>
        <p:txBody>
          <a:bodyPr wrap="square">
            <a:spAutoFit/>
          </a:bodyPr>
          <a:lstStyle/>
          <a:p>
            <a:r>
              <a:rPr lang="nl-NL" b="1" i="1" dirty="0"/>
              <a:t>Tip 1: </a:t>
            </a:r>
            <a:r>
              <a:rPr lang="nl-NL" i="1" dirty="0"/>
              <a:t>Probeer te achterhalen wat de relaties zijn tussen de personen. </a:t>
            </a:r>
          </a:p>
          <a:p>
            <a:pPr marL="285750" indent="-285750">
              <a:buFontTx/>
              <a:buChar char="-"/>
            </a:pPr>
            <a:r>
              <a:rPr lang="nl-NL" i="1" dirty="0"/>
              <a:t>Wie zijn familieleden van elkaar? </a:t>
            </a:r>
          </a:p>
          <a:p>
            <a:pPr marL="285750" indent="-285750">
              <a:buFontTx/>
              <a:buChar char="-"/>
            </a:pPr>
            <a:r>
              <a:rPr lang="nl-NL" i="1" dirty="0"/>
              <a:t>Wie zijn werkgevers en werknemers?</a:t>
            </a:r>
          </a:p>
        </p:txBody>
      </p:sp>
      <p:sp>
        <p:nvSpPr>
          <p:cNvPr id="8" name="Rechthoek 7"/>
          <p:cNvSpPr/>
          <p:nvPr/>
        </p:nvSpPr>
        <p:spPr>
          <a:xfrm>
            <a:off x="193137" y="6106974"/>
            <a:ext cx="5739674" cy="369332"/>
          </a:xfrm>
          <a:prstGeom prst="rect">
            <a:avLst/>
          </a:prstGeom>
        </p:spPr>
        <p:txBody>
          <a:bodyPr wrap="square">
            <a:spAutoFit/>
          </a:bodyPr>
          <a:lstStyle/>
          <a:p>
            <a:r>
              <a:rPr lang="nl-NL" b="1" i="1" dirty="0"/>
              <a:t>Tip 2: </a:t>
            </a:r>
            <a:r>
              <a:rPr lang="nl-NL" i="1" dirty="0"/>
              <a:t>Probeer te achterhalen waar de personen wonen</a:t>
            </a:r>
          </a:p>
        </p:txBody>
      </p:sp>
      <p:sp>
        <p:nvSpPr>
          <p:cNvPr id="9" name="Tekstvak 8"/>
          <p:cNvSpPr txBox="1"/>
          <p:nvPr/>
        </p:nvSpPr>
        <p:spPr>
          <a:xfrm>
            <a:off x="129637" y="225443"/>
            <a:ext cx="3056609" cy="477054"/>
          </a:xfrm>
          <a:prstGeom prst="rect">
            <a:avLst/>
          </a:prstGeom>
          <a:noFill/>
        </p:spPr>
        <p:txBody>
          <a:bodyPr wrap="none" rtlCol="0">
            <a:spAutoFit/>
          </a:bodyPr>
          <a:lstStyle/>
          <a:p>
            <a:r>
              <a:rPr lang="nl-NL" sz="2500" b="1" dirty="0"/>
              <a:t>Het verhaal van </a:t>
            </a:r>
            <a:r>
              <a:rPr lang="nl-NL" sz="2500" b="1" dirty="0" err="1"/>
              <a:t>Esma</a:t>
            </a:r>
            <a:endParaRPr lang="nl-NL" sz="2500" b="1" dirty="0"/>
          </a:p>
        </p:txBody>
      </p:sp>
      <p:pic>
        <p:nvPicPr>
          <p:cNvPr id="10" name="Afbeelding 9">
            <a:extLst>
              <a:ext uri="{FF2B5EF4-FFF2-40B4-BE49-F238E27FC236}">
                <a16:creationId xmlns:a16="http://schemas.microsoft.com/office/drawing/2014/main" id="{8EA43D13-9F40-F94D-97FC-409110E35AA1}"/>
              </a:ext>
            </a:extLst>
          </p:cNvPr>
          <p:cNvPicPr>
            <a:picLocks noChangeAspect="1"/>
          </p:cNvPicPr>
          <p:nvPr/>
        </p:nvPicPr>
        <p:blipFill rotWithShape="1">
          <a:blip r:embed="rId2"/>
          <a:srcRect l="38656" t="3263" r="22365" b="42802"/>
          <a:stretch/>
        </p:blipFill>
        <p:spPr>
          <a:xfrm>
            <a:off x="6250211" y="2862401"/>
            <a:ext cx="2087370" cy="3507111"/>
          </a:xfrm>
          <a:prstGeom prst="rect">
            <a:avLst/>
          </a:prstGeom>
        </p:spPr>
      </p:pic>
      <p:sp>
        <p:nvSpPr>
          <p:cNvPr id="12" name="Toelichting met afgeronde rechthoek 11">
            <a:extLst>
              <a:ext uri="{FF2B5EF4-FFF2-40B4-BE49-F238E27FC236}">
                <a16:creationId xmlns:a16="http://schemas.microsoft.com/office/drawing/2014/main" id="{AFAC2A27-1844-0A46-A006-B33ADF9966C1}"/>
              </a:ext>
            </a:extLst>
          </p:cNvPr>
          <p:cNvSpPr/>
          <p:nvPr/>
        </p:nvSpPr>
        <p:spPr>
          <a:xfrm>
            <a:off x="3627661" y="825499"/>
            <a:ext cx="5245100" cy="1549401"/>
          </a:xfrm>
          <a:prstGeom prst="wedgeRoundRectCallout">
            <a:avLst>
              <a:gd name="adj1" fmla="val 28599"/>
              <a:gd name="adj2" fmla="val 128942"/>
              <a:gd name="adj3" fmla="val 16667"/>
            </a:avLst>
          </a:prstGeom>
          <a:solidFill>
            <a:schemeClr val="bg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vert="horz" wrap="square" lIns="72000" rIns="72000" rtlCol="0" anchor="ctr">
            <a:noAutofit/>
          </a:bodyPr>
          <a:lstStyle/>
          <a:p>
            <a:pPr>
              <a:spcAft>
                <a:spcPts val="0"/>
              </a:spcAft>
            </a:pPr>
            <a:r>
              <a:rPr lang="nl-NL" kern="1200" dirty="0">
                <a:solidFill>
                  <a:srgbClr val="000000"/>
                </a:solidFill>
                <a:effectLst/>
                <a:ea typeface="ＭＳ 明朝"/>
                <a:cs typeface="Times New Roman"/>
              </a:rPr>
              <a:t>Ik ben </a:t>
            </a:r>
            <a:r>
              <a:rPr lang="nl-NL" kern="1200" dirty="0" err="1">
                <a:solidFill>
                  <a:srgbClr val="000000"/>
                </a:solidFill>
                <a:effectLst/>
                <a:ea typeface="ＭＳ 明朝"/>
                <a:cs typeface="Times New Roman"/>
              </a:rPr>
              <a:t>Esma</a:t>
            </a:r>
            <a:r>
              <a:rPr lang="nl-NL" kern="1200" dirty="0">
                <a:solidFill>
                  <a:srgbClr val="000000"/>
                </a:solidFill>
                <a:effectLst/>
                <a:ea typeface="ＭＳ 明朝"/>
                <a:cs typeface="Times New Roman"/>
              </a:rPr>
              <a:t>. Ik ben geboren in de Todra Regio in Marokko. Mijn ouders hebben weinig geld, en willen mij naar mijn oom en tante in Rabat sturen. Zij  wonen daar in een </a:t>
            </a:r>
            <a:r>
              <a:rPr lang="nl-NL" i="1" kern="1200" dirty="0">
                <a:solidFill>
                  <a:srgbClr val="000000"/>
                </a:solidFill>
                <a:effectLst/>
                <a:ea typeface="ＭＳ 明朝"/>
                <a:cs typeface="Times New Roman"/>
              </a:rPr>
              <a:t>bidonville (=sloppenwijk)</a:t>
            </a:r>
            <a:r>
              <a:rPr lang="nl-NL" kern="1200" dirty="0">
                <a:solidFill>
                  <a:srgbClr val="000000"/>
                </a:solidFill>
                <a:effectLst/>
                <a:ea typeface="ＭＳ 明朝"/>
                <a:cs typeface="Times New Roman"/>
              </a:rPr>
              <a:t>. Ik ben nog nooit in Rabat geweest. Ik wil helemaal niet weg. </a:t>
            </a:r>
            <a:endParaRPr lang="en-US" dirty="0">
              <a:effectLst/>
              <a:latin typeface="Times"/>
              <a:ea typeface="ＭＳ 明朝"/>
              <a:cs typeface="Times New Roman"/>
            </a:endParaRPr>
          </a:p>
        </p:txBody>
      </p:sp>
    </p:spTree>
    <p:extLst>
      <p:ext uri="{BB962C8B-B14F-4D97-AF65-F5344CB8AC3E}">
        <p14:creationId xmlns:p14="http://schemas.microsoft.com/office/powerpoint/2010/main" val="636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129637" y="225443"/>
            <a:ext cx="2019509" cy="477054"/>
          </a:xfrm>
          <a:prstGeom prst="rect">
            <a:avLst/>
          </a:prstGeom>
          <a:noFill/>
        </p:spPr>
        <p:txBody>
          <a:bodyPr wrap="none" rtlCol="0">
            <a:spAutoFit/>
          </a:bodyPr>
          <a:lstStyle/>
          <a:p>
            <a:r>
              <a:rPr lang="nl-NL" sz="2500" b="1" dirty="0"/>
              <a:t>Nabespreking</a:t>
            </a:r>
          </a:p>
        </p:txBody>
      </p:sp>
      <p:sp>
        <p:nvSpPr>
          <p:cNvPr id="3" name="Tekstvak 2"/>
          <p:cNvSpPr txBox="1"/>
          <p:nvPr/>
        </p:nvSpPr>
        <p:spPr>
          <a:xfrm>
            <a:off x="180437" y="927100"/>
            <a:ext cx="5572663" cy="646331"/>
          </a:xfrm>
          <a:prstGeom prst="rect">
            <a:avLst/>
          </a:prstGeom>
          <a:noFill/>
        </p:spPr>
        <p:txBody>
          <a:bodyPr wrap="square" rtlCol="0">
            <a:spAutoFit/>
          </a:bodyPr>
          <a:lstStyle/>
          <a:p>
            <a:endParaRPr lang="nl-NL" dirty="0"/>
          </a:p>
          <a:p>
            <a:endParaRPr lang="nl-NL" dirty="0"/>
          </a:p>
        </p:txBody>
      </p:sp>
      <p:sp>
        <p:nvSpPr>
          <p:cNvPr id="7" name="Rechthoek 6"/>
          <p:cNvSpPr/>
          <p:nvPr/>
        </p:nvSpPr>
        <p:spPr>
          <a:xfrm>
            <a:off x="129637" y="927100"/>
            <a:ext cx="8963564" cy="923330"/>
          </a:xfrm>
          <a:prstGeom prst="rect">
            <a:avLst/>
          </a:prstGeom>
        </p:spPr>
        <p:txBody>
          <a:bodyPr wrap="square">
            <a:spAutoFit/>
          </a:bodyPr>
          <a:lstStyle/>
          <a:p>
            <a:r>
              <a:rPr lang="nl-NL" b="1" dirty="0"/>
              <a:t>Tip 1: </a:t>
            </a:r>
            <a:r>
              <a:rPr lang="nl-NL" dirty="0"/>
              <a:t>Probeer te achterhalen wat de relaties zijn tussen de personen. </a:t>
            </a:r>
          </a:p>
          <a:p>
            <a:pPr marL="285750" indent="-285750">
              <a:buFontTx/>
              <a:buChar char="-"/>
            </a:pPr>
            <a:r>
              <a:rPr lang="nl-NL" dirty="0"/>
              <a:t>Wie zijn familieleden van elkaar? </a:t>
            </a:r>
          </a:p>
          <a:p>
            <a:pPr marL="285750" indent="-285750">
              <a:buFontTx/>
              <a:buChar char="-"/>
            </a:pPr>
            <a:r>
              <a:rPr lang="nl-NL" dirty="0"/>
              <a:t>Wie zijn werkgevers en werknemers?</a:t>
            </a:r>
            <a:endParaRPr lang="nl-NL" i="1" dirty="0"/>
          </a:p>
        </p:txBody>
      </p:sp>
      <p:sp>
        <p:nvSpPr>
          <p:cNvPr id="5" name="Tekstvak 4"/>
          <p:cNvSpPr txBox="1"/>
          <p:nvPr/>
        </p:nvSpPr>
        <p:spPr>
          <a:xfrm>
            <a:off x="393700" y="3650734"/>
            <a:ext cx="1172116" cy="369332"/>
          </a:xfrm>
          <a:prstGeom prst="rect">
            <a:avLst/>
          </a:prstGeom>
          <a:noFill/>
        </p:spPr>
        <p:txBody>
          <a:bodyPr wrap="none" rtlCol="0">
            <a:spAutoFit/>
          </a:bodyPr>
          <a:lstStyle/>
          <a:p>
            <a:r>
              <a:rPr lang="nl-NL" dirty="0" err="1"/>
              <a:t>Abdel-Aziz</a:t>
            </a:r>
            <a:endParaRPr lang="nl-NL" dirty="0"/>
          </a:p>
        </p:txBody>
      </p:sp>
      <p:sp>
        <p:nvSpPr>
          <p:cNvPr id="11" name="Tekstvak 10"/>
          <p:cNvSpPr txBox="1"/>
          <p:nvPr/>
        </p:nvSpPr>
        <p:spPr>
          <a:xfrm>
            <a:off x="3454400" y="3650734"/>
            <a:ext cx="813707" cy="369332"/>
          </a:xfrm>
          <a:prstGeom prst="rect">
            <a:avLst/>
          </a:prstGeom>
          <a:noFill/>
        </p:spPr>
        <p:txBody>
          <a:bodyPr wrap="none" rtlCol="0">
            <a:spAutoFit/>
          </a:bodyPr>
          <a:lstStyle/>
          <a:p>
            <a:r>
              <a:rPr lang="nl-NL" dirty="0"/>
              <a:t>Rachid</a:t>
            </a:r>
          </a:p>
        </p:txBody>
      </p:sp>
      <p:sp>
        <p:nvSpPr>
          <p:cNvPr id="12" name="Tekstvak 11"/>
          <p:cNvSpPr txBox="1"/>
          <p:nvPr/>
        </p:nvSpPr>
        <p:spPr>
          <a:xfrm>
            <a:off x="638446" y="2416770"/>
            <a:ext cx="691077" cy="369332"/>
          </a:xfrm>
          <a:prstGeom prst="rect">
            <a:avLst/>
          </a:prstGeom>
          <a:noFill/>
        </p:spPr>
        <p:txBody>
          <a:bodyPr wrap="none" rtlCol="0">
            <a:spAutoFit/>
          </a:bodyPr>
          <a:lstStyle/>
          <a:p>
            <a:r>
              <a:rPr lang="nl-NL" b="1" dirty="0" err="1"/>
              <a:t>Esma</a:t>
            </a:r>
            <a:endParaRPr lang="nl-NL" b="1" dirty="0"/>
          </a:p>
        </p:txBody>
      </p:sp>
      <p:sp>
        <p:nvSpPr>
          <p:cNvPr id="13" name="Tekstvak 12"/>
          <p:cNvSpPr txBox="1"/>
          <p:nvPr/>
        </p:nvSpPr>
        <p:spPr>
          <a:xfrm>
            <a:off x="522861" y="5058370"/>
            <a:ext cx="913794" cy="369332"/>
          </a:xfrm>
          <a:prstGeom prst="rect">
            <a:avLst/>
          </a:prstGeom>
          <a:noFill/>
        </p:spPr>
        <p:txBody>
          <a:bodyPr wrap="none" rtlCol="0">
            <a:spAutoFit/>
          </a:bodyPr>
          <a:lstStyle/>
          <a:p>
            <a:r>
              <a:rPr lang="nl-NL" dirty="0" err="1"/>
              <a:t>Ibrahim</a:t>
            </a:r>
            <a:endParaRPr lang="nl-NL" dirty="0"/>
          </a:p>
        </p:txBody>
      </p:sp>
      <p:sp>
        <p:nvSpPr>
          <p:cNvPr id="14" name="Tekstvak 13"/>
          <p:cNvSpPr txBox="1"/>
          <p:nvPr/>
        </p:nvSpPr>
        <p:spPr>
          <a:xfrm>
            <a:off x="594827" y="6354802"/>
            <a:ext cx="769862" cy="369332"/>
          </a:xfrm>
          <a:prstGeom prst="rect">
            <a:avLst/>
          </a:prstGeom>
          <a:noFill/>
        </p:spPr>
        <p:txBody>
          <a:bodyPr wrap="none" rtlCol="0">
            <a:spAutoFit/>
          </a:bodyPr>
          <a:lstStyle/>
          <a:p>
            <a:r>
              <a:rPr lang="nl-NL" dirty="0"/>
              <a:t>Foued</a:t>
            </a:r>
          </a:p>
        </p:txBody>
      </p:sp>
      <p:cxnSp>
        <p:nvCxnSpPr>
          <p:cNvPr id="15" name="Rechte verbindingslijn met pijl 14"/>
          <p:cNvCxnSpPr>
            <a:stCxn id="12" idx="2"/>
            <a:endCxn id="5" idx="0"/>
          </p:cNvCxnSpPr>
          <p:nvPr/>
        </p:nvCxnSpPr>
        <p:spPr>
          <a:xfrm flipH="1">
            <a:off x="979758" y="2786102"/>
            <a:ext cx="4227" cy="86463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6" name="Tekstvak 15"/>
          <p:cNvSpPr txBox="1"/>
          <p:nvPr/>
        </p:nvSpPr>
        <p:spPr>
          <a:xfrm>
            <a:off x="979758" y="2964934"/>
            <a:ext cx="1352141" cy="369332"/>
          </a:xfrm>
          <a:prstGeom prst="rect">
            <a:avLst/>
          </a:prstGeom>
          <a:noFill/>
        </p:spPr>
        <p:txBody>
          <a:bodyPr wrap="none" rtlCol="0">
            <a:spAutoFit/>
          </a:bodyPr>
          <a:lstStyle/>
          <a:p>
            <a:r>
              <a:rPr lang="nl-NL" i="1" dirty="0"/>
              <a:t>dochter van</a:t>
            </a:r>
          </a:p>
        </p:txBody>
      </p:sp>
      <p:cxnSp>
        <p:nvCxnSpPr>
          <p:cNvPr id="21" name="Rechte verbindingslijn met pijl 20"/>
          <p:cNvCxnSpPr>
            <a:stCxn id="5" idx="3"/>
            <a:endCxn id="11" idx="1"/>
          </p:cNvCxnSpPr>
          <p:nvPr/>
        </p:nvCxnSpPr>
        <p:spPr>
          <a:xfrm>
            <a:off x="1565816" y="3835400"/>
            <a:ext cx="1888584" cy="0"/>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kstvak 23"/>
          <p:cNvSpPr txBox="1"/>
          <p:nvPr/>
        </p:nvSpPr>
        <p:spPr>
          <a:xfrm>
            <a:off x="1808228" y="3835400"/>
            <a:ext cx="1146105" cy="369332"/>
          </a:xfrm>
          <a:prstGeom prst="rect">
            <a:avLst/>
          </a:prstGeom>
          <a:noFill/>
        </p:spPr>
        <p:txBody>
          <a:bodyPr wrap="none" rtlCol="0">
            <a:spAutoFit/>
          </a:bodyPr>
          <a:lstStyle/>
          <a:p>
            <a:r>
              <a:rPr lang="nl-NL" i="1" dirty="0"/>
              <a:t>broer van</a:t>
            </a:r>
          </a:p>
        </p:txBody>
      </p:sp>
      <p:cxnSp>
        <p:nvCxnSpPr>
          <p:cNvPr id="25" name="Rechte verbindingslijn met pijl 24"/>
          <p:cNvCxnSpPr>
            <a:stCxn id="12" idx="3"/>
            <a:endCxn id="11" idx="0"/>
          </p:cNvCxnSpPr>
          <p:nvPr/>
        </p:nvCxnSpPr>
        <p:spPr>
          <a:xfrm>
            <a:off x="1329523" y="2601436"/>
            <a:ext cx="2531731" cy="1049298"/>
          </a:xfrm>
          <a:prstGeom prst="bentConnector2">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8" name="Tekstvak 27"/>
          <p:cNvSpPr txBox="1"/>
          <p:nvPr/>
        </p:nvSpPr>
        <p:spPr>
          <a:xfrm>
            <a:off x="3938858" y="2945368"/>
            <a:ext cx="1292854" cy="369332"/>
          </a:xfrm>
          <a:prstGeom prst="rect">
            <a:avLst/>
          </a:prstGeom>
          <a:noFill/>
        </p:spPr>
        <p:txBody>
          <a:bodyPr wrap="none" rtlCol="0">
            <a:spAutoFit/>
          </a:bodyPr>
          <a:lstStyle/>
          <a:p>
            <a:r>
              <a:rPr lang="nl-NL" i="1" dirty="0"/>
              <a:t>nichtje van</a:t>
            </a:r>
          </a:p>
        </p:txBody>
      </p:sp>
      <p:cxnSp>
        <p:nvCxnSpPr>
          <p:cNvPr id="29" name="Rechte verbindingslijn met pijl 24"/>
          <p:cNvCxnSpPr>
            <a:stCxn id="11" idx="2"/>
            <a:endCxn id="13" idx="3"/>
          </p:cNvCxnSpPr>
          <p:nvPr/>
        </p:nvCxnSpPr>
        <p:spPr>
          <a:xfrm rot="5400000">
            <a:off x="2037470" y="3419252"/>
            <a:ext cx="1222970" cy="2424599"/>
          </a:xfrm>
          <a:prstGeom prst="bentConnector2">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Rechte verbindingslijn met pijl 31"/>
          <p:cNvCxnSpPr>
            <a:stCxn id="5" idx="2"/>
            <a:endCxn id="13" idx="0"/>
          </p:cNvCxnSpPr>
          <p:nvPr/>
        </p:nvCxnSpPr>
        <p:spPr>
          <a:xfrm>
            <a:off x="979758" y="4020066"/>
            <a:ext cx="0" cy="103830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7" name="Tekstvak 36"/>
          <p:cNvSpPr txBox="1"/>
          <p:nvPr/>
        </p:nvSpPr>
        <p:spPr>
          <a:xfrm>
            <a:off x="979758" y="4336534"/>
            <a:ext cx="1097301" cy="369332"/>
          </a:xfrm>
          <a:prstGeom prst="rect">
            <a:avLst/>
          </a:prstGeom>
          <a:noFill/>
        </p:spPr>
        <p:txBody>
          <a:bodyPr wrap="none" rtlCol="0">
            <a:spAutoFit/>
          </a:bodyPr>
          <a:lstStyle/>
          <a:p>
            <a:r>
              <a:rPr lang="nl-NL" i="1" dirty="0"/>
              <a:t>werkt bij</a:t>
            </a:r>
          </a:p>
        </p:txBody>
      </p:sp>
      <p:sp>
        <p:nvSpPr>
          <p:cNvPr id="38" name="Tekstvak 37"/>
          <p:cNvSpPr txBox="1"/>
          <p:nvPr/>
        </p:nvSpPr>
        <p:spPr>
          <a:xfrm>
            <a:off x="3938858" y="4323834"/>
            <a:ext cx="1978476" cy="369332"/>
          </a:xfrm>
          <a:prstGeom prst="rect">
            <a:avLst/>
          </a:prstGeom>
          <a:noFill/>
        </p:spPr>
        <p:txBody>
          <a:bodyPr wrap="none" rtlCol="0">
            <a:spAutoFit/>
          </a:bodyPr>
          <a:lstStyle/>
          <a:p>
            <a:r>
              <a:rPr lang="nl-NL" i="1" dirty="0"/>
              <a:t>werkte vroeger bij</a:t>
            </a:r>
          </a:p>
        </p:txBody>
      </p:sp>
      <p:cxnSp>
        <p:nvCxnSpPr>
          <p:cNvPr id="39" name="Rechte verbindingslijn met pijl 38"/>
          <p:cNvCxnSpPr>
            <a:stCxn id="14" idx="0"/>
            <a:endCxn id="13" idx="2"/>
          </p:cNvCxnSpPr>
          <p:nvPr/>
        </p:nvCxnSpPr>
        <p:spPr>
          <a:xfrm flipV="1">
            <a:off x="979758" y="5427702"/>
            <a:ext cx="0" cy="9271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43" name="Tekstvak 42"/>
          <p:cNvSpPr txBox="1"/>
          <p:nvPr/>
        </p:nvSpPr>
        <p:spPr>
          <a:xfrm>
            <a:off x="1132158" y="5758934"/>
            <a:ext cx="3060052" cy="369332"/>
          </a:xfrm>
          <a:prstGeom prst="rect">
            <a:avLst/>
          </a:prstGeom>
          <a:noFill/>
        </p:spPr>
        <p:txBody>
          <a:bodyPr wrap="none" rtlCol="0">
            <a:spAutoFit/>
          </a:bodyPr>
          <a:lstStyle/>
          <a:p>
            <a:r>
              <a:rPr lang="nl-NL" i="1" dirty="0"/>
              <a:t>oom van (en stuurt geld naar)</a:t>
            </a:r>
          </a:p>
        </p:txBody>
      </p:sp>
    </p:spTree>
    <p:extLst>
      <p:ext uri="{BB962C8B-B14F-4D97-AF65-F5344CB8AC3E}">
        <p14:creationId xmlns:p14="http://schemas.microsoft.com/office/powerpoint/2010/main" val="800062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80437" y="927100"/>
            <a:ext cx="5572663" cy="646331"/>
          </a:xfrm>
          <a:prstGeom prst="rect">
            <a:avLst/>
          </a:prstGeom>
          <a:noFill/>
        </p:spPr>
        <p:txBody>
          <a:bodyPr wrap="square" rtlCol="0">
            <a:spAutoFit/>
          </a:bodyPr>
          <a:lstStyle/>
          <a:p>
            <a:endParaRPr lang="nl-NL" dirty="0"/>
          </a:p>
          <a:p>
            <a:endParaRPr lang="nl-NL" dirty="0"/>
          </a:p>
        </p:txBody>
      </p:sp>
      <p:sp>
        <p:nvSpPr>
          <p:cNvPr id="8" name="Rechthoek 7"/>
          <p:cNvSpPr/>
          <p:nvPr/>
        </p:nvSpPr>
        <p:spPr>
          <a:xfrm>
            <a:off x="180437" y="927100"/>
            <a:ext cx="3489863" cy="646331"/>
          </a:xfrm>
          <a:prstGeom prst="rect">
            <a:avLst/>
          </a:prstGeom>
        </p:spPr>
        <p:txBody>
          <a:bodyPr wrap="square">
            <a:spAutoFit/>
          </a:bodyPr>
          <a:lstStyle/>
          <a:p>
            <a:r>
              <a:rPr lang="nl-NL" b="1" dirty="0"/>
              <a:t>Tip 2: </a:t>
            </a:r>
            <a:r>
              <a:rPr lang="nl-NL" dirty="0"/>
              <a:t>Probeer te achterhalen waar de personen wonen</a:t>
            </a:r>
            <a:endParaRPr lang="nl-NL" i="1" dirty="0"/>
          </a:p>
        </p:txBody>
      </p:sp>
      <p:pic>
        <p:nvPicPr>
          <p:cNvPr id="11" name="Afbeelding 10" descr="Macintosh HD:Users:timfavier:Pictures:Naamloos.pdf"/>
          <p:cNvPicPr/>
          <p:nvPr/>
        </p:nvPicPr>
        <p:blipFill rotWithShape="1">
          <a:blip r:embed="rId2" cstate="email">
            <a:extLst>
              <a:ext uri="{28A0092B-C50C-407E-A947-70E740481C1C}">
                <a14:useLocalDpi xmlns:a14="http://schemas.microsoft.com/office/drawing/2010/main"/>
              </a:ext>
            </a:extLst>
          </a:blip>
          <a:srcRect l="15848" r="6676"/>
          <a:stretch/>
        </p:blipFill>
        <p:spPr bwMode="auto">
          <a:xfrm>
            <a:off x="4675306" y="127000"/>
            <a:ext cx="4244424" cy="6591300"/>
          </a:xfrm>
          <a:prstGeom prst="rect">
            <a:avLst/>
          </a:prstGeom>
          <a:noFill/>
          <a:ln w="12700" cmpd="sng">
            <a:solidFill>
              <a:srgbClr val="FF0000"/>
            </a:solidFill>
          </a:ln>
        </p:spPr>
      </p:pic>
      <p:sp>
        <p:nvSpPr>
          <p:cNvPr id="5" name="Toelichting met afgeronde rechthoek 4"/>
          <p:cNvSpPr/>
          <p:nvPr/>
        </p:nvSpPr>
        <p:spPr>
          <a:xfrm>
            <a:off x="5334000" y="5397500"/>
            <a:ext cx="1498600" cy="584200"/>
          </a:xfrm>
          <a:prstGeom prst="wedgeRoundRectCallout">
            <a:avLst>
              <a:gd name="adj1" fmla="val 81800"/>
              <a:gd name="adj2" fmla="val 25544"/>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1400" dirty="0" err="1">
                <a:solidFill>
                  <a:srgbClr val="000000"/>
                </a:solidFill>
              </a:rPr>
              <a:t>Esma</a:t>
            </a:r>
            <a:endParaRPr lang="nl-NL" sz="1400" dirty="0">
              <a:solidFill>
                <a:srgbClr val="000000"/>
              </a:solidFill>
            </a:endParaRPr>
          </a:p>
          <a:p>
            <a:r>
              <a:rPr lang="nl-NL" sz="1400" dirty="0" err="1">
                <a:solidFill>
                  <a:srgbClr val="000000"/>
                </a:solidFill>
              </a:rPr>
              <a:t>Abdel-Aziz</a:t>
            </a:r>
            <a:endParaRPr lang="nl-NL" sz="1400" dirty="0">
              <a:solidFill>
                <a:srgbClr val="000000"/>
              </a:solidFill>
            </a:endParaRPr>
          </a:p>
        </p:txBody>
      </p:sp>
      <p:sp>
        <p:nvSpPr>
          <p:cNvPr id="12" name="Toelichting met afgeronde rechthoek 11"/>
          <p:cNvSpPr/>
          <p:nvPr/>
        </p:nvSpPr>
        <p:spPr>
          <a:xfrm>
            <a:off x="6286500" y="3200400"/>
            <a:ext cx="1498600" cy="330200"/>
          </a:xfrm>
          <a:prstGeom prst="wedgeRoundRectCallout">
            <a:avLst>
              <a:gd name="adj1" fmla="val -83454"/>
              <a:gd name="adj2" fmla="val 19022"/>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1400" dirty="0" err="1">
                <a:solidFill>
                  <a:srgbClr val="000000"/>
                </a:solidFill>
              </a:rPr>
              <a:t>Mariam</a:t>
            </a:r>
            <a:endParaRPr lang="nl-NL" sz="1400" dirty="0">
              <a:solidFill>
                <a:srgbClr val="000000"/>
              </a:solidFill>
            </a:endParaRPr>
          </a:p>
        </p:txBody>
      </p:sp>
      <p:sp>
        <p:nvSpPr>
          <p:cNvPr id="13" name="Toelichting met afgeronde rechthoek 12"/>
          <p:cNvSpPr/>
          <p:nvPr/>
        </p:nvSpPr>
        <p:spPr>
          <a:xfrm>
            <a:off x="6527800" y="3898900"/>
            <a:ext cx="1498600" cy="584200"/>
          </a:xfrm>
          <a:prstGeom prst="wedgeRoundRectCallout">
            <a:avLst>
              <a:gd name="adj1" fmla="val -83454"/>
              <a:gd name="adj2" fmla="val 19022"/>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1400" dirty="0" err="1">
                <a:solidFill>
                  <a:srgbClr val="000000"/>
                </a:solidFill>
              </a:rPr>
              <a:t>Ibrahim</a:t>
            </a:r>
            <a:endParaRPr lang="nl-NL" sz="1400" dirty="0">
              <a:solidFill>
                <a:srgbClr val="000000"/>
              </a:solidFill>
            </a:endParaRPr>
          </a:p>
          <a:p>
            <a:r>
              <a:rPr lang="nl-NL" sz="1400" dirty="0">
                <a:solidFill>
                  <a:srgbClr val="000000"/>
                </a:solidFill>
              </a:rPr>
              <a:t>Salim</a:t>
            </a:r>
          </a:p>
        </p:txBody>
      </p:sp>
      <p:sp>
        <p:nvSpPr>
          <p:cNvPr id="14" name="Toelichting met afgeronde rechthoek 13"/>
          <p:cNvSpPr/>
          <p:nvPr/>
        </p:nvSpPr>
        <p:spPr>
          <a:xfrm>
            <a:off x="7137400" y="689797"/>
            <a:ext cx="1498600" cy="508000"/>
          </a:xfrm>
          <a:prstGeom prst="wedgeRoundRectCallout">
            <a:avLst>
              <a:gd name="adj1" fmla="val -83454"/>
              <a:gd name="adj2" fmla="val 19022"/>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1400" dirty="0" err="1">
                <a:solidFill>
                  <a:srgbClr val="000000"/>
                </a:solidFill>
              </a:rPr>
              <a:t>Aicha</a:t>
            </a:r>
            <a:endParaRPr lang="nl-NL" sz="1400" dirty="0">
              <a:solidFill>
                <a:srgbClr val="000000"/>
              </a:solidFill>
            </a:endParaRPr>
          </a:p>
          <a:p>
            <a:r>
              <a:rPr lang="nl-NL" sz="1400" dirty="0">
                <a:solidFill>
                  <a:srgbClr val="000000"/>
                </a:solidFill>
              </a:rPr>
              <a:t>Fatima</a:t>
            </a:r>
          </a:p>
        </p:txBody>
      </p:sp>
      <p:sp>
        <p:nvSpPr>
          <p:cNvPr id="15" name="Tekstvak 14"/>
          <p:cNvSpPr txBox="1"/>
          <p:nvPr/>
        </p:nvSpPr>
        <p:spPr>
          <a:xfrm>
            <a:off x="129637" y="225443"/>
            <a:ext cx="2019509" cy="477054"/>
          </a:xfrm>
          <a:prstGeom prst="rect">
            <a:avLst/>
          </a:prstGeom>
          <a:noFill/>
        </p:spPr>
        <p:txBody>
          <a:bodyPr wrap="none" rtlCol="0">
            <a:spAutoFit/>
          </a:bodyPr>
          <a:lstStyle/>
          <a:p>
            <a:r>
              <a:rPr lang="nl-NL" sz="2500" b="1" dirty="0"/>
              <a:t>Nabespreking</a:t>
            </a:r>
          </a:p>
        </p:txBody>
      </p:sp>
    </p:spTree>
    <p:extLst>
      <p:ext uri="{BB962C8B-B14F-4D97-AF65-F5344CB8AC3E}">
        <p14:creationId xmlns:p14="http://schemas.microsoft.com/office/powerpoint/2010/main" val="363199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80437" y="927100"/>
            <a:ext cx="5572663" cy="646331"/>
          </a:xfrm>
          <a:prstGeom prst="rect">
            <a:avLst/>
          </a:prstGeom>
          <a:noFill/>
        </p:spPr>
        <p:txBody>
          <a:bodyPr wrap="square" rtlCol="0">
            <a:spAutoFit/>
          </a:bodyPr>
          <a:lstStyle/>
          <a:p>
            <a:endParaRPr lang="nl-NL" dirty="0"/>
          </a:p>
          <a:p>
            <a:endParaRPr lang="nl-NL" dirty="0"/>
          </a:p>
        </p:txBody>
      </p:sp>
      <p:sp>
        <p:nvSpPr>
          <p:cNvPr id="9" name="Rechthoek 8"/>
          <p:cNvSpPr/>
          <p:nvPr/>
        </p:nvSpPr>
        <p:spPr>
          <a:xfrm>
            <a:off x="155037" y="850900"/>
            <a:ext cx="8963564" cy="369332"/>
          </a:xfrm>
          <a:prstGeom prst="rect">
            <a:avLst/>
          </a:prstGeom>
        </p:spPr>
        <p:txBody>
          <a:bodyPr wrap="square">
            <a:spAutoFit/>
          </a:bodyPr>
          <a:lstStyle/>
          <a:p>
            <a:r>
              <a:rPr lang="nl-NL" i="1" dirty="0"/>
              <a:t>Mysterievraag: “Wiens schuld is het dat </a:t>
            </a:r>
            <a:r>
              <a:rPr lang="nl-NL" i="1" dirty="0" err="1"/>
              <a:t>Esma</a:t>
            </a:r>
            <a:r>
              <a:rPr lang="nl-NL" i="1" dirty="0"/>
              <a:t> moet verhuizen naar de sloppenwijk?”</a:t>
            </a:r>
          </a:p>
        </p:txBody>
      </p:sp>
      <p:sp>
        <p:nvSpPr>
          <p:cNvPr id="11" name="Toelichting met afgeronde rechthoek 10"/>
          <p:cNvSpPr/>
          <p:nvPr/>
        </p:nvSpPr>
        <p:spPr>
          <a:xfrm>
            <a:off x="637637" y="5464997"/>
            <a:ext cx="1498600" cy="508000"/>
          </a:xfrm>
          <a:prstGeom prst="wedgeRoundRectCallout">
            <a:avLst>
              <a:gd name="adj1" fmla="val 10614"/>
              <a:gd name="adj2" fmla="val -25978"/>
              <a:gd name="adj3" fmla="val 1666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Salim?</a:t>
            </a:r>
          </a:p>
        </p:txBody>
      </p:sp>
      <p:sp>
        <p:nvSpPr>
          <p:cNvPr id="12" name="Toelichting met afgeronde rechthoek 11"/>
          <p:cNvSpPr/>
          <p:nvPr/>
        </p:nvSpPr>
        <p:spPr>
          <a:xfrm>
            <a:off x="5626100" y="5570594"/>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Rachid?</a:t>
            </a:r>
          </a:p>
        </p:txBody>
      </p:sp>
      <p:sp>
        <p:nvSpPr>
          <p:cNvPr id="13" name="Toelichting met afgeronde rechthoek 12"/>
          <p:cNvSpPr/>
          <p:nvPr/>
        </p:nvSpPr>
        <p:spPr>
          <a:xfrm>
            <a:off x="6997700" y="4275194"/>
            <a:ext cx="1498600" cy="508000"/>
          </a:xfrm>
          <a:prstGeom prst="wedgeRoundRectCallout">
            <a:avLst>
              <a:gd name="adj1" fmla="val 10614"/>
              <a:gd name="adj2" fmla="val -25978"/>
              <a:gd name="adj3" fmla="val 1666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Truus?</a:t>
            </a:r>
          </a:p>
        </p:txBody>
      </p:sp>
      <p:sp>
        <p:nvSpPr>
          <p:cNvPr id="15" name="Toelichting met afgeronde rechthoek 14"/>
          <p:cNvSpPr/>
          <p:nvPr/>
        </p:nvSpPr>
        <p:spPr>
          <a:xfrm>
            <a:off x="1158337" y="2607497"/>
            <a:ext cx="1498600" cy="508000"/>
          </a:xfrm>
          <a:prstGeom prst="wedgeRoundRectCallout">
            <a:avLst>
              <a:gd name="adj1" fmla="val 10614"/>
              <a:gd name="adj2" fmla="val -25978"/>
              <a:gd name="adj3" fmla="val 1666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Ibrahim</a:t>
            </a:r>
            <a:r>
              <a:rPr lang="nl-NL" sz="1400" dirty="0">
                <a:solidFill>
                  <a:srgbClr val="000000"/>
                </a:solidFill>
              </a:rPr>
              <a:t>?</a:t>
            </a:r>
          </a:p>
        </p:txBody>
      </p:sp>
      <p:sp>
        <p:nvSpPr>
          <p:cNvPr id="16" name="Toelichting met afgeronde rechthoek 15"/>
          <p:cNvSpPr/>
          <p:nvPr/>
        </p:nvSpPr>
        <p:spPr>
          <a:xfrm>
            <a:off x="5943600" y="3115497"/>
            <a:ext cx="1498600" cy="508000"/>
          </a:xfrm>
          <a:prstGeom prst="wedgeRoundRectCallout">
            <a:avLst>
              <a:gd name="adj1" fmla="val 10614"/>
              <a:gd name="adj2" fmla="val -25978"/>
              <a:gd name="adj3" fmla="val 1666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Foued?</a:t>
            </a:r>
          </a:p>
        </p:txBody>
      </p:sp>
      <p:sp>
        <p:nvSpPr>
          <p:cNvPr id="14" name="Tekstvak 13"/>
          <p:cNvSpPr txBox="1"/>
          <p:nvPr/>
        </p:nvSpPr>
        <p:spPr>
          <a:xfrm>
            <a:off x="129637" y="225443"/>
            <a:ext cx="2019509" cy="477054"/>
          </a:xfrm>
          <a:prstGeom prst="rect">
            <a:avLst/>
          </a:prstGeom>
          <a:noFill/>
        </p:spPr>
        <p:txBody>
          <a:bodyPr wrap="none" rtlCol="0">
            <a:spAutoFit/>
          </a:bodyPr>
          <a:lstStyle/>
          <a:p>
            <a:r>
              <a:rPr lang="nl-NL" sz="2500" b="1" dirty="0"/>
              <a:t>Nabespreking</a:t>
            </a:r>
          </a:p>
        </p:txBody>
      </p:sp>
      <p:sp>
        <p:nvSpPr>
          <p:cNvPr id="17" name="Toelichting met afgeronde rechthoek 16"/>
          <p:cNvSpPr/>
          <p:nvPr/>
        </p:nvSpPr>
        <p:spPr>
          <a:xfrm>
            <a:off x="2885537" y="4461697"/>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Aicha</a:t>
            </a:r>
            <a:r>
              <a:rPr lang="nl-NL" sz="1400" dirty="0">
                <a:solidFill>
                  <a:srgbClr val="000000"/>
                </a:solidFill>
              </a:rPr>
              <a:t>?</a:t>
            </a:r>
          </a:p>
        </p:txBody>
      </p:sp>
      <p:sp>
        <p:nvSpPr>
          <p:cNvPr id="18" name="Toelichting met afgeronde rechthoek 17"/>
          <p:cNvSpPr/>
          <p:nvPr/>
        </p:nvSpPr>
        <p:spPr>
          <a:xfrm>
            <a:off x="409037" y="3712397"/>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Suzanne?</a:t>
            </a:r>
          </a:p>
        </p:txBody>
      </p:sp>
      <p:sp>
        <p:nvSpPr>
          <p:cNvPr id="19" name="Toelichting met afgeronde rechthoek 18"/>
          <p:cNvSpPr/>
          <p:nvPr/>
        </p:nvSpPr>
        <p:spPr>
          <a:xfrm>
            <a:off x="3530600" y="3115497"/>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Abdel-Aziz</a:t>
            </a:r>
            <a:r>
              <a:rPr lang="nl-NL" sz="1400" dirty="0">
                <a:solidFill>
                  <a:srgbClr val="000000"/>
                </a:solidFill>
              </a:rPr>
              <a:t>?</a:t>
            </a:r>
          </a:p>
        </p:txBody>
      </p:sp>
      <p:sp>
        <p:nvSpPr>
          <p:cNvPr id="20" name="Toelichting met afgeronde rechthoek 19"/>
          <p:cNvSpPr/>
          <p:nvPr/>
        </p:nvSpPr>
        <p:spPr>
          <a:xfrm>
            <a:off x="3759200" y="1633594"/>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Mariam</a:t>
            </a:r>
            <a:r>
              <a:rPr lang="nl-NL" sz="1400" dirty="0">
                <a:solidFill>
                  <a:srgbClr val="000000"/>
                </a:solidFill>
              </a:rPr>
              <a:t>?</a:t>
            </a:r>
          </a:p>
        </p:txBody>
      </p:sp>
      <p:sp>
        <p:nvSpPr>
          <p:cNvPr id="21" name="Toelichting met afgeronde rechthoek 20"/>
          <p:cNvSpPr/>
          <p:nvPr/>
        </p:nvSpPr>
        <p:spPr>
          <a:xfrm>
            <a:off x="7124700" y="1887594"/>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Fatima?</a:t>
            </a:r>
          </a:p>
        </p:txBody>
      </p:sp>
      <p:sp>
        <p:nvSpPr>
          <p:cNvPr id="22" name="Toelichting met afgeronde rechthoek 21"/>
          <p:cNvSpPr/>
          <p:nvPr/>
        </p:nvSpPr>
        <p:spPr>
          <a:xfrm>
            <a:off x="3009900" y="6099997"/>
            <a:ext cx="1498600" cy="508000"/>
          </a:xfrm>
          <a:prstGeom prst="wedgeRoundRectCallout">
            <a:avLst>
              <a:gd name="adj1" fmla="val 10614"/>
              <a:gd name="adj2" fmla="val -25978"/>
              <a:gd name="adj3" fmla="val 1666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Koning Mohammed?</a:t>
            </a:r>
          </a:p>
        </p:txBody>
      </p:sp>
    </p:spTree>
    <p:extLst>
      <p:ext uri="{BB962C8B-B14F-4D97-AF65-F5344CB8AC3E}">
        <p14:creationId xmlns:p14="http://schemas.microsoft.com/office/powerpoint/2010/main" val="3253418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80437" y="927100"/>
            <a:ext cx="5572663" cy="646331"/>
          </a:xfrm>
          <a:prstGeom prst="rect">
            <a:avLst/>
          </a:prstGeom>
          <a:noFill/>
        </p:spPr>
        <p:txBody>
          <a:bodyPr wrap="square" rtlCol="0">
            <a:spAutoFit/>
          </a:bodyPr>
          <a:lstStyle/>
          <a:p>
            <a:endParaRPr lang="nl-NL" dirty="0"/>
          </a:p>
          <a:p>
            <a:endParaRPr lang="nl-NL" dirty="0"/>
          </a:p>
        </p:txBody>
      </p:sp>
      <p:sp>
        <p:nvSpPr>
          <p:cNvPr id="9" name="Rechthoek 8"/>
          <p:cNvSpPr/>
          <p:nvPr/>
        </p:nvSpPr>
        <p:spPr>
          <a:xfrm>
            <a:off x="155037" y="850900"/>
            <a:ext cx="8963564" cy="369332"/>
          </a:xfrm>
          <a:prstGeom prst="rect">
            <a:avLst/>
          </a:prstGeom>
        </p:spPr>
        <p:txBody>
          <a:bodyPr wrap="square">
            <a:spAutoFit/>
          </a:bodyPr>
          <a:lstStyle/>
          <a:p>
            <a:r>
              <a:rPr lang="nl-NL" i="1" dirty="0"/>
              <a:t>Mysterievraag: “Wiens schuld is het dat </a:t>
            </a:r>
            <a:r>
              <a:rPr lang="nl-NL" i="1" dirty="0" err="1"/>
              <a:t>Esma</a:t>
            </a:r>
            <a:r>
              <a:rPr lang="nl-NL" i="1" dirty="0"/>
              <a:t> moet verhuizen naar de sloppenwijk?”</a:t>
            </a:r>
          </a:p>
        </p:txBody>
      </p:sp>
      <p:sp>
        <p:nvSpPr>
          <p:cNvPr id="11" name="Toelichting met afgeronde rechthoek 10"/>
          <p:cNvSpPr/>
          <p:nvPr/>
        </p:nvSpPr>
        <p:spPr>
          <a:xfrm>
            <a:off x="637637" y="5464997"/>
            <a:ext cx="1498600" cy="508000"/>
          </a:xfrm>
          <a:prstGeom prst="wedgeRoundRectCallout">
            <a:avLst>
              <a:gd name="adj1" fmla="val 10614"/>
              <a:gd name="adj2" fmla="val -25978"/>
              <a:gd name="adj3" fmla="val 16667"/>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Salim?</a:t>
            </a:r>
          </a:p>
        </p:txBody>
      </p:sp>
      <p:sp>
        <p:nvSpPr>
          <p:cNvPr id="12" name="Toelichting met afgeronde rechthoek 11"/>
          <p:cNvSpPr/>
          <p:nvPr/>
        </p:nvSpPr>
        <p:spPr>
          <a:xfrm>
            <a:off x="5626100" y="5570594"/>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Rachid?</a:t>
            </a:r>
          </a:p>
        </p:txBody>
      </p:sp>
      <p:sp>
        <p:nvSpPr>
          <p:cNvPr id="13" name="Toelichting met afgeronde rechthoek 12"/>
          <p:cNvSpPr/>
          <p:nvPr/>
        </p:nvSpPr>
        <p:spPr>
          <a:xfrm>
            <a:off x="6997700" y="4275194"/>
            <a:ext cx="1498600" cy="508000"/>
          </a:xfrm>
          <a:prstGeom prst="wedgeRoundRectCallout">
            <a:avLst>
              <a:gd name="adj1" fmla="val 10614"/>
              <a:gd name="adj2" fmla="val -25978"/>
              <a:gd name="adj3" fmla="val 16667"/>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Truus?</a:t>
            </a:r>
          </a:p>
        </p:txBody>
      </p:sp>
      <p:sp>
        <p:nvSpPr>
          <p:cNvPr id="15" name="Toelichting met afgeronde rechthoek 14"/>
          <p:cNvSpPr/>
          <p:nvPr/>
        </p:nvSpPr>
        <p:spPr>
          <a:xfrm>
            <a:off x="1158337" y="2607497"/>
            <a:ext cx="1498600" cy="508000"/>
          </a:xfrm>
          <a:prstGeom prst="wedgeRoundRectCallout">
            <a:avLst>
              <a:gd name="adj1" fmla="val 10614"/>
              <a:gd name="adj2" fmla="val -25978"/>
              <a:gd name="adj3" fmla="val 16667"/>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Ibrahim</a:t>
            </a:r>
            <a:r>
              <a:rPr lang="nl-NL" sz="1400" dirty="0">
                <a:solidFill>
                  <a:srgbClr val="000000"/>
                </a:solidFill>
              </a:rPr>
              <a:t>?</a:t>
            </a:r>
          </a:p>
        </p:txBody>
      </p:sp>
      <p:sp>
        <p:nvSpPr>
          <p:cNvPr id="16" name="Toelichting met afgeronde rechthoek 15"/>
          <p:cNvSpPr/>
          <p:nvPr/>
        </p:nvSpPr>
        <p:spPr>
          <a:xfrm>
            <a:off x="5943600" y="3115497"/>
            <a:ext cx="1498600" cy="508000"/>
          </a:xfrm>
          <a:prstGeom prst="wedgeRoundRectCallout">
            <a:avLst>
              <a:gd name="adj1" fmla="val 10614"/>
              <a:gd name="adj2" fmla="val -25978"/>
              <a:gd name="adj3" fmla="val 16667"/>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Foued?</a:t>
            </a:r>
          </a:p>
        </p:txBody>
      </p:sp>
      <p:sp>
        <p:nvSpPr>
          <p:cNvPr id="14" name="Tekstvak 13"/>
          <p:cNvSpPr txBox="1"/>
          <p:nvPr/>
        </p:nvSpPr>
        <p:spPr>
          <a:xfrm>
            <a:off x="129637" y="225443"/>
            <a:ext cx="2019509" cy="477054"/>
          </a:xfrm>
          <a:prstGeom prst="rect">
            <a:avLst/>
          </a:prstGeom>
          <a:noFill/>
        </p:spPr>
        <p:txBody>
          <a:bodyPr wrap="none" rtlCol="0">
            <a:spAutoFit/>
          </a:bodyPr>
          <a:lstStyle/>
          <a:p>
            <a:r>
              <a:rPr lang="nl-NL" sz="2500" b="1" dirty="0"/>
              <a:t>Nabespreking</a:t>
            </a:r>
          </a:p>
        </p:txBody>
      </p:sp>
      <p:sp>
        <p:nvSpPr>
          <p:cNvPr id="17" name="Toelichting met afgeronde rechthoek 16"/>
          <p:cNvSpPr/>
          <p:nvPr/>
        </p:nvSpPr>
        <p:spPr>
          <a:xfrm>
            <a:off x="2885537" y="4461697"/>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Aicha</a:t>
            </a:r>
            <a:r>
              <a:rPr lang="nl-NL" sz="1400" dirty="0">
                <a:solidFill>
                  <a:srgbClr val="000000"/>
                </a:solidFill>
              </a:rPr>
              <a:t>?</a:t>
            </a:r>
          </a:p>
        </p:txBody>
      </p:sp>
      <p:sp>
        <p:nvSpPr>
          <p:cNvPr id="18" name="Toelichting met afgeronde rechthoek 17"/>
          <p:cNvSpPr/>
          <p:nvPr/>
        </p:nvSpPr>
        <p:spPr>
          <a:xfrm>
            <a:off x="409037" y="3712397"/>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Suzanne?</a:t>
            </a:r>
          </a:p>
        </p:txBody>
      </p:sp>
      <p:sp>
        <p:nvSpPr>
          <p:cNvPr id="19" name="Toelichting met afgeronde rechthoek 18"/>
          <p:cNvSpPr/>
          <p:nvPr/>
        </p:nvSpPr>
        <p:spPr>
          <a:xfrm>
            <a:off x="3530600" y="3115497"/>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Abdel-Aziz</a:t>
            </a:r>
            <a:r>
              <a:rPr lang="nl-NL" sz="1400" dirty="0">
                <a:solidFill>
                  <a:srgbClr val="000000"/>
                </a:solidFill>
              </a:rPr>
              <a:t>?</a:t>
            </a:r>
          </a:p>
        </p:txBody>
      </p:sp>
      <p:sp>
        <p:nvSpPr>
          <p:cNvPr id="20" name="Toelichting met afgeronde rechthoek 19"/>
          <p:cNvSpPr/>
          <p:nvPr/>
        </p:nvSpPr>
        <p:spPr>
          <a:xfrm>
            <a:off x="3759200" y="1633594"/>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err="1">
                <a:solidFill>
                  <a:srgbClr val="000000"/>
                </a:solidFill>
              </a:rPr>
              <a:t>Mariam</a:t>
            </a:r>
            <a:r>
              <a:rPr lang="nl-NL" sz="1400" dirty="0">
                <a:solidFill>
                  <a:srgbClr val="000000"/>
                </a:solidFill>
              </a:rPr>
              <a:t>?</a:t>
            </a:r>
          </a:p>
        </p:txBody>
      </p:sp>
      <p:sp>
        <p:nvSpPr>
          <p:cNvPr id="21" name="Toelichting met afgeronde rechthoek 20"/>
          <p:cNvSpPr/>
          <p:nvPr/>
        </p:nvSpPr>
        <p:spPr>
          <a:xfrm>
            <a:off x="7124700" y="1887594"/>
            <a:ext cx="1498600" cy="508000"/>
          </a:xfrm>
          <a:prstGeom prst="wedgeRoundRectCallout">
            <a:avLst>
              <a:gd name="adj1" fmla="val 10614"/>
              <a:gd name="adj2" fmla="val -25978"/>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Fatima?</a:t>
            </a:r>
          </a:p>
        </p:txBody>
      </p:sp>
      <p:sp>
        <p:nvSpPr>
          <p:cNvPr id="22" name="Toelichting met afgeronde rechthoek 21"/>
          <p:cNvSpPr/>
          <p:nvPr/>
        </p:nvSpPr>
        <p:spPr>
          <a:xfrm>
            <a:off x="3009900" y="6099997"/>
            <a:ext cx="1498600" cy="508000"/>
          </a:xfrm>
          <a:prstGeom prst="wedgeRoundRectCallout">
            <a:avLst>
              <a:gd name="adj1" fmla="val 10614"/>
              <a:gd name="adj2" fmla="val -25978"/>
              <a:gd name="adj3" fmla="val 16667"/>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rgbClr val="000000"/>
                </a:solidFill>
              </a:rPr>
              <a:t>Koning Mohammed?</a:t>
            </a:r>
          </a:p>
        </p:txBody>
      </p:sp>
    </p:spTree>
    <p:extLst>
      <p:ext uri="{BB962C8B-B14F-4D97-AF65-F5344CB8AC3E}">
        <p14:creationId xmlns:p14="http://schemas.microsoft.com/office/powerpoint/2010/main" val="1846685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129637" y="225443"/>
            <a:ext cx="3054417" cy="477054"/>
          </a:xfrm>
          <a:prstGeom prst="rect">
            <a:avLst/>
          </a:prstGeom>
          <a:noFill/>
        </p:spPr>
        <p:txBody>
          <a:bodyPr wrap="none" rtlCol="0">
            <a:spAutoFit/>
          </a:bodyPr>
          <a:lstStyle/>
          <a:p>
            <a:r>
              <a:rPr lang="nl-NL" sz="2500" b="1" dirty="0"/>
              <a:t>Verwerkingsopdracht</a:t>
            </a:r>
          </a:p>
        </p:txBody>
      </p:sp>
      <p:sp>
        <p:nvSpPr>
          <p:cNvPr id="3" name="Tekstvak 2"/>
          <p:cNvSpPr txBox="1"/>
          <p:nvPr/>
        </p:nvSpPr>
        <p:spPr>
          <a:xfrm>
            <a:off x="180437" y="927100"/>
            <a:ext cx="5572663" cy="646331"/>
          </a:xfrm>
          <a:prstGeom prst="rect">
            <a:avLst/>
          </a:prstGeom>
          <a:noFill/>
        </p:spPr>
        <p:txBody>
          <a:bodyPr wrap="square" rtlCol="0">
            <a:spAutoFit/>
          </a:bodyPr>
          <a:lstStyle/>
          <a:p>
            <a:endParaRPr lang="nl-NL" dirty="0"/>
          </a:p>
          <a:p>
            <a:endParaRPr lang="nl-NL" dirty="0"/>
          </a:p>
        </p:txBody>
      </p:sp>
      <p:sp>
        <p:nvSpPr>
          <p:cNvPr id="2" name="Rechthoek 1"/>
          <p:cNvSpPr/>
          <p:nvPr/>
        </p:nvSpPr>
        <p:spPr>
          <a:xfrm>
            <a:off x="210628" y="1862603"/>
            <a:ext cx="8963564" cy="1754327"/>
          </a:xfrm>
          <a:prstGeom prst="rect">
            <a:avLst/>
          </a:prstGeom>
        </p:spPr>
        <p:txBody>
          <a:bodyPr wrap="square">
            <a:spAutoFit/>
          </a:bodyPr>
          <a:lstStyle/>
          <a:p>
            <a:r>
              <a:rPr lang="nl-NL" b="1" dirty="0"/>
              <a:t>Optie 1</a:t>
            </a:r>
          </a:p>
          <a:p>
            <a:r>
              <a:rPr lang="nl-NL" dirty="0"/>
              <a:t>Jullie krijgen een werkblad met daarop de veranderingen in het gebied. Teken pijlen in het werkblad die de relaties weergeven, om zo de kern van het verhaal samen te vatten.</a:t>
            </a:r>
          </a:p>
          <a:p>
            <a:endParaRPr lang="nl-NL" dirty="0"/>
          </a:p>
          <a:p>
            <a:endParaRPr lang="nl-NL" dirty="0"/>
          </a:p>
          <a:p>
            <a:endParaRPr lang="nl-NL" i="1" dirty="0"/>
          </a:p>
        </p:txBody>
      </p:sp>
      <p:sp>
        <p:nvSpPr>
          <p:cNvPr id="4" name="Rechthoek 3"/>
          <p:cNvSpPr/>
          <p:nvPr/>
        </p:nvSpPr>
        <p:spPr>
          <a:xfrm>
            <a:off x="220692" y="3078201"/>
            <a:ext cx="8534400" cy="1477328"/>
          </a:xfrm>
          <a:prstGeom prst="rect">
            <a:avLst/>
          </a:prstGeom>
        </p:spPr>
        <p:txBody>
          <a:bodyPr wrap="square">
            <a:spAutoFit/>
          </a:bodyPr>
          <a:lstStyle/>
          <a:p>
            <a:r>
              <a:rPr lang="nl-NL" b="1" dirty="0"/>
              <a:t>Optie 2 (extra moeilijk)</a:t>
            </a:r>
          </a:p>
          <a:p>
            <a:r>
              <a:rPr lang="nl-NL" dirty="0"/>
              <a:t>Jullie krijgen een werkblad met daarop de verschillende gebieden die aan bod komen in het mysterie. Daarnaast krijgen jullie kaartjes met de veranderingen. Plaats de veranderingen in het werkblad. Teken daarna pijlen in het werkblad die de relaties weergeven, om zo de kern van het verhaal samen te vatten.</a:t>
            </a:r>
          </a:p>
        </p:txBody>
      </p:sp>
      <p:sp>
        <p:nvSpPr>
          <p:cNvPr id="6" name="Rechthoek 5"/>
          <p:cNvSpPr/>
          <p:nvPr/>
        </p:nvSpPr>
        <p:spPr>
          <a:xfrm>
            <a:off x="200564" y="875605"/>
            <a:ext cx="8963564" cy="646331"/>
          </a:xfrm>
          <a:prstGeom prst="rect">
            <a:avLst/>
          </a:prstGeom>
        </p:spPr>
        <p:txBody>
          <a:bodyPr wrap="square">
            <a:spAutoFit/>
          </a:bodyPr>
          <a:lstStyle/>
          <a:p>
            <a:r>
              <a:rPr lang="nl-NL" b="1" i="1" dirty="0"/>
              <a:t>Geografische vraag:</a:t>
            </a:r>
          </a:p>
          <a:p>
            <a:r>
              <a:rPr lang="nl-NL" i="1" dirty="0"/>
              <a:t>“Welke veranderingen in het gebied hebben geleid tot migratie van mensen?”</a:t>
            </a:r>
          </a:p>
        </p:txBody>
      </p:sp>
    </p:spTree>
    <p:extLst>
      <p:ext uri="{BB962C8B-B14F-4D97-AF65-F5344CB8AC3E}">
        <p14:creationId xmlns:p14="http://schemas.microsoft.com/office/powerpoint/2010/main" val="382508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hthoek 291"/>
          <p:cNvSpPr/>
          <p:nvPr/>
        </p:nvSpPr>
        <p:spPr>
          <a:xfrm>
            <a:off x="97503" y="63962"/>
            <a:ext cx="9046498" cy="6753398"/>
          </a:xfrm>
          <a:prstGeom prst="rect">
            <a:avLst/>
          </a:prstGeom>
          <a:solidFill>
            <a:schemeClr val="accent2">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solidFill>
                <a:schemeClr val="tx1"/>
              </a:solidFill>
            </a:endParaRPr>
          </a:p>
        </p:txBody>
      </p:sp>
      <p:sp>
        <p:nvSpPr>
          <p:cNvPr id="260" name="Rechthoek 259"/>
          <p:cNvSpPr/>
          <p:nvPr/>
        </p:nvSpPr>
        <p:spPr>
          <a:xfrm>
            <a:off x="192530" y="994363"/>
            <a:ext cx="7526544" cy="5710002"/>
          </a:xfrm>
          <a:prstGeom prst="rect">
            <a:avLst/>
          </a:prstGeom>
          <a:solidFill>
            <a:schemeClr val="accent2">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solidFill>
                <a:schemeClr val="tx1"/>
              </a:solidFill>
            </a:endParaRPr>
          </a:p>
        </p:txBody>
      </p:sp>
      <p:sp>
        <p:nvSpPr>
          <p:cNvPr id="259" name="Rechthoek 258"/>
          <p:cNvSpPr/>
          <p:nvPr/>
        </p:nvSpPr>
        <p:spPr>
          <a:xfrm>
            <a:off x="1578908" y="1371372"/>
            <a:ext cx="4733506" cy="5222468"/>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solidFill>
                <a:schemeClr val="tx1"/>
              </a:solidFill>
            </a:endParaRPr>
          </a:p>
        </p:txBody>
      </p:sp>
      <p:sp>
        <p:nvSpPr>
          <p:cNvPr id="42" name="Rechthoek 41"/>
          <p:cNvSpPr/>
          <p:nvPr/>
        </p:nvSpPr>
        <p:spPr>
          <a:xfrm>
            <a:off x="295658" y="1371372"/>
            <a:ext cx="1161137" cy="5222468"/>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solidFill>
                <a:schemeClr val="tx1"/>
              </a:solidFill>
            </a:endParaRPr>
          </a:p>
        </p:txBody>
      </p:sp>
      <p:sp>
        <p:nvSpPr>
          <p:cNvPr id="261" name="Rechthoek 260"/>
          <p:cNvSpPr/>
          <p:nvPr/>
        </p:nvSpPr>
        <p:spPr>
          <a:xfrm>
            <a:off x="7817651" y="994363"/>
            <a:ext cx="1211643" cy="5710002"/>
          </a:xfrm>
          <a:prstGeom prst="rect">
            <a:avLst/>
          </a:prstGeom>
          <a:solidFill>
            <a:schemeClr val="accent2">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solidFill>
                <a:schemeClr val="tx1"/>
              </a:solidFill>
            </a:endParaRPr>
          </a:p>
        </p:txBody>
      </p:sp>
      <p:sp>
        <p:nvSpPr>
          <p:cNvPr id="96" name="Rechthoek 95"/>
          <p:cNvSpPr/>
          <p:nvPr/>
        </p:nvSpPr>
        <p:spPr>
          <a:xfrm>
            <a:off x="6452080" y="1371372"/>
            <a:ext cx="1161137" cy="5233413"/>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solidFill>
                <a:schemeClr val="tx1"/>
              </a:solidFill>
            </a:endParaRPr>
          </a:p>
        </p:txBody>
      </p:sp>
      <p:sp>
        <p:nvSpPr>
          <p:cNvPr id="14" name="Tekstvak 13"/>
          <p:cNvSpPr txBox="1"/>
          <p:nvPr/>
        </p:nvSpPr>
        <p:spPr>
          <a:xfrm>
            <a:off x="2826819" y="998080"/>
            <a:ext cx="1082348" cy="307777"/>
          </a:xfrm>
          <a:prstGeom prst="rect">
            <a:avLst/>
          </a:prstGeom>
          <a:noFill/>
          <a:effectLst/>
        </p:spPr>
        <p:txBody>
          <a:bodyPr wrap="none" rtlCol="0">
            <a:spAutoFit/>
          </a:bodyPr>
          <a:lstStyle/>
          <a:p>
            <a:r>
              <a:rPr lang="nl-NL" sz="1400" b="1" dirty="0">
                <a:solidFill>
                  <a:srgbClr val="800000"/>
                </a:solidFill>
              </a:rPr>
              <a:t>Todra Regio</a:t>
            </a:r>
          </a:p>
        </p:txBody>
      </p:sp>
      <p:sp>
        <p:nvSpPr>
          <p:cNvPr id="15" name="Tekstvak 14"/>
          <p:cNvSpPr txBox="1"/>
          <p:nvPr/>
        </p:nvSpPr>
        <p:spPr>
          <a:xfrm>
            <a:off x="7953588" y="994364"/>
            <a:ext cx="969261" cy="307777"/>
          </a:xfrm>
          <a:prstGeom prst="rect">
            <a:avLst/>
          </a:prstGeom>
          <a:noFill/>
          <a:effectLst/>
        </p:spPr>
        <p:txBody>
          <a:bodyPr wrap="none" rtlCol="0">
            <a:spAutoFit/>
          </a:bodyPr>
          <a:lstStyle/>
          <a:p>
            <a:r>
              <a:rPr lang="nl-NL" sz="1400" b="1" dirty="0">
                <a:solidFill>
                  <a:srgbClr val="800000"/>
                </a:solidFill>
              </a:rPr>
              <a:t>Nederland</a:t>
            </a:r>
          </a:p>
        </p:txBody>
      </p:sp>
      <p:sp>
        <p:nvSpPr>
          <p:cNvPr id="16" name="Tekstvak 15"/>
          <p:cNvSpPr txBox="1"/>
          <p:nvPr/>
        </p:nvSpPr>
        <p:spPr>
          <a:xfrm>
            <a:off x="2984130" y="408276"/>
            <a:ext cx="732392" cy="307777"/>
          </a:xfrm>
          <a:prstGeom prst="rect">
            <a:avLst/>
          </a:prstGeom>
          <a:noFill/>
          <a:effectLst/>
        </p:spPr>
        <p:txBody>
          <a:bodyPr wrap="none" rtlCol="0">
            <a:spAutoFit/>
          </a:bodyPr>
          <a:lstStyle/>
          <a:p>
            <a:r>
              <a:rPr lang="nl-NL" sz="1400" b="1" dirty="0">
                <a:solidFill>
                  <a:srgbClr val="800000"/>
                </a:solidFill>
              </a:rPr>
              <a:t>Wereld</a:t>
            </a:r>
          </a:p>
        </p:txBody>
      </p:sp>
      <p:sp>
        <p:nvSpPr>
          <p:cNvPr id="17" name="Tekstvak 16"/>
          <p:cNvSpPr txBox="1"/>
          <p:nvPr/>
        </p:nvSpPr>
        <p:spPr>
          <a:xfrm>
            <a:off x="339452" y="1381532"/>
            <a:ext cx="1178954" cy="307777"/>
          </a:xfrm>
          <a:prstGeom prst="rect">
            <a:avLst/>
          </a:prstGeom>
          <a:noFill/>
          <a:effectLst/>
        </p:spPr>
        <p:txBody>
          <a:bodyPr wrap="none" rtlCol="0">
            <a:spAutoFit/>
          </a:bodyPr>
          <a:lstStyle/>
          <a:p>
            <a:r>
              <a:rPr lang="nl-NL" sz="1400" b="1" dirty="0">
                <a:solidFill>
                  <a:srgbClr val="800000"/>
                </a:solidFill>
              </a:rPr>
              <a:t>Benedenloop</a:t>
            </a:r>
          </a:p>
        </p:txBody>
      </p:sp>
      <p:sp>
        <p:nvSpPr>
          <p:cNvPr id="18" name="Tekstvak 17"/>
          <p:cNvSpPr txBox="1"/>
          <p:nvPr/>
        </p:nvSpPr>
        <p:spPr>
          <a:xfrm>
            <a:off x="2819530" y="1389294"/>
            <a:ext cx="1098565" cy="307777"/>
          </a:xfrm>
          <a:prstGeom prst="rect">
            <a:avLst/>
          </a:prstGeom>
          <a:noFill/>
          <a:effectLst/>
        </p:spPr>
        <p:txBody>
          <a:bodyPr wrap="none" rtlCol="0">
            <a:spAutoFit/>
          </a:bodyPr>
          <a:lstStyle/>
          <a:p>
            <a:r>
              <a:rPr lang="nl-NL" sz="1400" b="1" dirty="0">
                <a:solidFill>
                  <a:srgbClr val="800000"/>
                </a:solidFill>
              </a:rPr>
              <a:t>Middenloop</a:t>
            </a:r>
          </a:p>
        </p:txBody>
      </p:sp>
      <p:sp>
        <p:nvSpPr>
          <p:cNvPr id="19" name="Tekstvak 18"/>
          <p:cNvSpPr txBox="1"/>
          <p:nvPr/>
        </p:nvSpPr>
        <p:spPr>
          <a:xfrm>
            <a:off x="6536604" y="1391692"/>
            <a:ext cx="986969" cy="307777"/>
          </a:xfrm>
          <a:prstGeom prst="rect">
            <a:avLst/>
          </a:prstGeom>
          <a:noFill/>
          <a:effectLst/>
        </p:spPr>
        <p:txBody>
          <a:bodyPr wrap="none" rtlCol="0">
            <a:spAutoFit/>
          </a:bodyPr>
          <a:lstStyle/>
          <a:p>
            <a:r>
              <a:rPr lang="nl-NL" sz="1400" b="1" dirty="0">
                <a:solidFill>
                  <a:srgbClr val="800000"/>
                </a:solidFill>
              </a:rPr>
              <a:t>Bovenloop</a:t>
            </a:r>
          </a:p>
        </p:txBody>
      </p:sp>
    </p:spTree>
    <p:extLst>
      <p:ext uri="{BB962C8B-B14F-4D97-AF65-F5344CB8AC3E}">
        <p14:creationId xmlns:p14="http://schemas.microsoft.com/office/powerpoint/2010/main" val="253647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hthoek 291"/>
          <p:cNvSpPr/>
          <p:nvPr/>
        </p:nvSpPr>
        <p:spPr>
          <a:xfrm>
            <a:off x="97503" y="63962"/>
            <a:ext cx="9046498" cy="6753398"/>
          </a:xfrm>
          <a:prstGeom prst="rect">
            <a:avLst/>
          </a:prstGeom>
          <a:solidFill>
            <a:schemeClr val="accent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60" name="Rechthoek 259"/>
          <p:cNvSpPr/>
          <p:nvPr/>
        </p:nvSpPr>
        <p:spPr>
          <a:xfrm>
            <a:off x="192530" y="994363"/>
            <a:ext cx="7526544" cy="5710002"/>
          </a:xfrm>
          <a:prstGeom prst="rect">
            <a:avLst/>
          </a:pr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59" name="Rechthoek 258"/>
          <p:cNvSpPr/>
          <p:nvPr/>
        </p:nvSpPr>
        <p:spPr>
          <a:xfrm>
            <a:off x="1578908" y="1371372"/>
            <a:ext cx="4733506" cy="5222468"/>
          </a:xfrm>
          <a:prstGeom prst="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42" name="Rechthoek 41"/>
          <p:cNvSpPr/>
          <p:nvPr/>
        </p:nvSpPr>
        <p:spPr>
          <a:xfrm>
            <a:off x="295658" y="1371372"/>
            <a:ext cx="1161137" cy="5222468"/>
          </a:xfrm>
          <a:prstGeom prst="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3" name="Rechthoek 2"/>
          <p:cNvSpPr/>
          <p:nvPr/>
        </p:nvSpPr>
        <p:spPr>
          <a:xfrm>
            <a:off x="382024" y="2316518"/>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rivierwaterinstroom</a:t>
            </a:r>
          </a:p>
        </p:txBody>
      </p:sp>
      <p:sp>
        <p:nvSpPr>
          <p:cNvPr id="118" name="Rechthoek 117"/>
          <p:cNvSpPr/>
          <p:nvPr/>
        </p:nvSpPr>
        <p:spPr>
          <a:xfrm>
            <a:off x="382024" y="2777412"/>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irrigatiemogelijkheden</a:t>
            </a:r>
          </a:p>
        </p:txBody>
      </p:sp>
      <p:sp>
        <p:nvSpPr>
          <p:cNvPr id="119" name="Rechthoek 118"/>
          <p:cNvSpPr/>
          <p:nvPr/>
        </p:nvSpPr>
        <p:spPr>
          <a:xfrm>
            <a:off x="382024" y="382751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landbouwopbrengsten</a:t>
            </a:r>
          </a:p>
        </p:txBody>
      </p:sp>
      <p:sp>
        <p:nvSpPr>
          <p:cNvPr id="120" name="Rechthoek 119"/>
          <p:cNvSpPr/>
          <p:nvPr/>
        </p:nvSpPr>
        <p:spPr>
          <a:xfrm>
            <a:off x="382024" y="4798055"/>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Armoede</a:t>
            </a:r>
          </a:p>
        </p:txBody>
      </p:sp>
      <p:sp>
        <p:nvSpPr>
          <p:cNvPr id="121" name="Rechthoek 120"/>
          <p:cNvSpPr/>
          <p:nvPr/>
        </p:nvSpPr>
        <p:spPr>
          <a:xfrm>
            <a:off x="382024" y="533700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Emigratie</a:t>
            </a:r>
          </a:p>
          <a:p>
            <a:pPr algn="ctr"/>
            <a:r>
              <a:rPr lang="nl-NL" sz="700" dirty="0">
                <a:solidFill>
                  <a:schemeClr val="tx1"/>
                </a:solidFill>
              </a:rPr>
              <a:t>(huidig)</a:t>
            </a:r>
          </a:p>
        </p:txBody>
      </p:sp>
      <p:sp>
        <p:nvSpPr>
          <p:cNvPr id="134" name="Rechthoek 133"/>
          <p:cNvSpPr/>
          <p:nvPr/>
        </p:nvSpPr>
        <p:spPr>
          <a:xfrm>
            <a:off x="3993406" y="2771204"/>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Aanleg waterleidingnetwerk</a:t>
            </a:r>
          </a:p>
        </p:txBody>
      </p:sp>
      <p:sp>
        <p:nvSpPr>
          <p:cNvPr id="139" name="Rechthoek 138"/>
          <p:cNvSpPr/>
          <p:nvPr/>
        </p:nvSpPr>
        <p:spPr>
          <a:xfrm>
            <a:off x="1652970" y="3841458"/>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a:t>
            </a:r>
          </a:p>
          <a:p>
            <a:pPr algn="ctr"/>
            <a:r>
              <a:rPr lang="nl-NL" sz="700" dirty="0">
                <a:solidFill>
                  <a:schemeClr val="tx1"/>
                </a:solidFill>
              </a:rPr>
              <a:t>Economische  act.</a:t>
            </a:r>
          </a:p>
        </p:txBody>
      </p:sp>
      <p:sp>
        <p:nvSpPr>
          <p:cNvPr id="140" name="Rechthoek 139"/>
          <p:cNvSpPr/>
          <p:nvPr/>
        </p:nvSpPr>
        <p:spPr>
          <a:xfrm>
            <a:off x="1652970" y="3333631"/>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Uitbreiding </a:t>
            </a:r>
          </a:p>
          <a:p>
            <a:pPr algn="ctr"/>
            <a:r>
              <a:rPr lang="nl-NL" sz="700" dirty="0">
                <a:solidFill>
                  <a:schemeClr val="tx1"/>
                </a:solidFill>
              </a:rPr>
              <a:t>aantal huizen</a:t>
            </a:r>
          </a:p>
        </p:txBody>
      </p:sp>
      <p:sp>
        <p:nvSpPr>
          <p:cNvPr id="142" name="Rechthoek 141"/>
          <p:cNvSpPr/>
          <p:nvPr/>
        </p:nvSpPr>
        <p:spPr>
          <a:xfrm>
            <a:off x="3993407" y="3850941"/>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a:t>
            </a:r>
          </a:p>
          <a:p>
            <a:pPr algn="ctr"/>
            <a:r>
              <a:rPr lang="nl-NL" sz="700" dirty="0">
                <a:solidFill>
                  <a:schemeClr val="tx1"/>
                </a:solidFill>
              </a:rPr>
              <a:t>toerisme</a:t>
            </a:r>
          </a:p>
        </p:txBody>
      </p:sp>
      <p:sp>
        <p:nvSpPr>
          <p:cNvPr id="143" name="Rechthoek 142"/>
          <p:cNvSpPr/>
          <p:nvPr/>
        </p:nvSpPr>
        <p:spPr>
          <a:xfrm>
            <a:off x="3993406" y="3321770"/>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Uitbreiding </a:t>
            </a:r>
          </a:p>
          <a:p>
            <a:pPr algn="ctr"/>
            <a:r>
              <a:rPr lang="nl-NL" sz="700" dirty="0">
                <a:solidFill>
                  <a:schemeClr val="tx1"/>
                </a:solidFill>
              </a:rPr>
              <a:t>aantal hotels</a:t>
            </a:r>
          </a:p>
        </p:txBody>
      </p:sp>
      <p:sp>
        <p:nvSpPr>
          <p:cNvPr id="145" name="Rechthoek 144"/>
          <p:cNvSpPr/>
          <p:nvPr/>
        </p:nvSpPr>
        <p:spPr>
          <a:xfrm>
            <a:off x="1658680" y="2767965"/>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rivierwateronttrekking</a:t>
            </a:r>
          </a:p>
        </p:txBody>
      </p:sp>
      <p:sp>
        <p:nvSpPr>
          <p:cNvPr id="146" name="Rechthoek 145"/>
          <p:cNvSpPr/>
          <p:nvPr/>
        </p:nvSpPr>
        <p:spPr>
          <a:xfrm>
            <a:off x="2798824" y="4313525"/>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Verbetering </a:t>
            </a:r>
          </a:p>
          <a:p>
            <a:pPr algn="ctr"/>
            <a:r>
              <a:rPr lang="nl-NL" sz="700" dirty="0">
                <a:solidFill>
                  <a:schemeClr val="tx1"/>
                </a:solidFill>
              </a:rPr>
              <a:t>bereikbaarheid</a:t>
            </a:r>
          </a:p>
        </p:txBody>
      </p:sp>
      <p:sp>
        <p:nvSpPr>
          <p:cNvPr id="147" name="Rechthoek 146"/>
          <p:cNvSpPr/>
          <p:nvPr/>
        </p:nvSpPr>
        <p:spPr>
          <a:xfrm>
            <a:off x="2802662" y="4813848"/>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Verbetering </a:t>
            </a:r>
          </a:p>
          <a:p>
            <a:pPr algn="ctr"/>
            <a:r>
              <a:rPr lang="nl-NL" sz="700" dirty="0">
                <a:solidFill>
                  <a:schemeClr val="tx1"/>
                </a:solidFill>
              </a:rPr>
              <a:t>wegen</a:t>
            </a:r>
          </a:p>
        </p:txBody>
      </p:sp>
      <p:sp>
        <p:nvSpPr>
          <p:cNvPr id="150" name="Rechthoek 149"/>
          <p:cNvSpPr/>
          <p:nvPr/>
        </p:nvSpPr>
        <p:spPr>
          <a:xfrm>
            <a:off x="4036554" y="5829765"/>
            <a:ext cx="1027593" cy="25400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Emigratie</a:t>
            </a:r>
          </a:p>
          <a:p>
            <a:pPr algn="ctr"/>
            <a:r>
              <a:rPr lang="nl-NL" sz="700" dirty="0">
                <a:solidFill>
                  <a:schemeClr val="tx1"/>
                </a:solidFill>
              </a:rPr>
              <a:t>(1970s)</a:t>
            </a:r>
          </a:p>
        </p:txBody>
      </p:sp>
      <p:sp>
        <p:nvSpPr>
          <p:cNvPr id="151" name="Rechthoek 150"/>
          <p:cNvSpPr/>
          <p:nvPr/>
        </p:nvSpPr>
        <p:spPr>
          <a:xfrm>
            <a:off x="2787842" y="3323996"/>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Uitbreiding </a:t>
            </a:r>
          </a:p>
          <a:p>
            <a:pPr algn="ctr"/>
            <a:r>
              <a:rPr lang="nl-NL" sz="700" dirty="0">
                <a:solidFill>
                  <a:schemeClr val="tx1"/>
                </a:solidFill>
              </a:rPr>
              <a:t>aantal waterpompen</a:t>
            </a:r>
          </a:p>
        </p:txBody>
      </p:sp>
      <p:cxnSp>
        <p:nvCxnSpPr>
          <p:cNvPr id="218" name="Rechte verbindingslijn met pijl 217"/>
          <p:cNvCxnSpPr>
            <a:stCxn id="294" idx="1"/>
            <a:endCxn id="3" idx="3"/>
          </p:cNvCxnSpPr>
          <p:nvPr/>
        </p:nvCxnSpPr>
        <p:spPr>
          <a:xfrm flipH="1" flipV="1">
            <a:off x="1409616" y="2443518"/>
            <a:ext cx="237644" cy="1251"/>
          </a:xfrm>
          <a:prstGeom prst="straightConnector1">
            <a:avLst/>
          </a:prstGeom>
          <a:ln w="19050" cmpd="sng">
            <a:solidFill>
              <a:srgbClr val="37609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Rechthoek 260"/>
          <p:cNvSpPr/>
          <p:nvPr/>
        </p:nvSpPr>
        <p:spPr>
          <a:xfrm>
            <a:off x="7817651" y="994363"/>
            <a:ext cx="1211643" cy="5710002"/>
          </a:xfrm>
          <a:prstGeom prst="rect">
            <a:avLst/>
          </a:pr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287" name="Rechthoek 286"/>
          <p:cNvSpPr/>
          <p:nvPr/>
        </p:nvSpPr>
        <p:spPr>
          <a:xfrm>
            <a:off x="7897310" y="5829765"/>
            <a:ext cx="1027593" cy="25400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Immigratie</a:t>
            </a:r>
          </a:p>
          <a:p>
            <a:pPr algn="ctr"/>
            <a:r>
              <a:rPr lang="nl-NL" sz="700" dirty="0">
                <a:solidFill>
                  <a:schemeClr val="tx1"/>
                </a:solidFill>
              </a:rPr>
              <a:t>(1970s)</a:t>
            </a:r>
          </a:p>
        </p:txBody>
      </p:sp>
      <p:sp>
        <p:nvSpPr>
          <p:cNvPr id="288" name="Rechthoek 287"/>
          <p:cNvSpPr/>
          <p:nvPr/>
        </p:nvSpPr>
        <p:spPr>
          <a:xfrm>
            <a:off x="7897309" y="3317240"/>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Uitstroom van geld (huidig)</a:t>
            </a:r>
          </a:p>
        </p:txBody>
      </p:sp>
      <p:sp>
        <p:nvSpPr>
          <p:cNvPr id="178" name="Rechthoek 177"/>
          <p:cNvSpPr/>
          <p:nvPr/>
        </p:nvSpPr>
        <p:spPr>
          <a:xfrm>
            <a:off x="6537651" y="630244"/>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Wereldwijde klimaatverandering</a:t>
            </a:r>
          </a:p>
        </p:txBody>
      </p:sp>
      <p:sp>
        <p:nvSpPr>
          <p:cNvPr id="181" name="Rechthoek 180"/>
          <p:cNvSpPr/>
          <p:nvPr/>
        </p:nvSpPr>
        <p:spPr>
          <a:xfrm>
            <a:off x="6537651" y="165563"/>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Gebruik </a:t>
            </a:r>
          </a:p>
          <a:p>
            <a:pPr algn="ctr"/>
            <a:r>
              <a:rPr lang="nl-NL" sz="700" dirty="0">
                <a:solidFill>
                  <a:schemeClr val="tx1"/>
                </a:solidFill>
              </a:rPr>
              <a:t>fossiele brandstoffen</a:t>
            </a:r>
          </a:p>
        </p:txBody>
      </p:sp>
      <p:sp>
        <p:nvSpPr>
          <p:cNvPr id="294" name="Rechthoek 293"/>
          <p:cNvSpPr/>
          <p:nvPr/>
        </p:nvSpPr>
        <p:spPr>
          <a:xfrm>
            <a:off x="1647261" y="231776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rivierwateruitstroom</a:t>
            </a:r>
          </a:p>
        </p:txBody>
      </p:sp>
      <p:sp>
        <p:nvSpPr>
          <p:cNvPr id="296" name="Rechthoek 295"/>
          <p:cNvSpPr/>
          <p:nvPr/>
        </p:nvSpPr>
        <p:spPr>
          <a:xfrm>
            <a:off x="2787842" y="3846534"/>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Toename landbouwopbrengst</a:t>
            </a:r>
          </a:p>
        </p:txBody>
      </p:sp>
      <p:sp>
        <p:nvSpPr>
          <p:cNvPr id="302" name="Rechthoek 301"/>
          <p:cNvSpPr/>
          <p:nvPr/>
        </p:nvSpPr>
        <p:spPr>
          <a:xfrm>
            <a:off x="4036554" y="6266322"/>
            <a:ext cx="1027593" cy="25400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Armoede</a:t>
            </a:r>
          </a:p>
          <a:p>
            <a:pPr algn="ctr"/>
            <a:r>
              <a:rPr lang="nl-NL" sz="700" dirty="0">
                <a:solidFill>
                  <a:schemeClr val="tx1"/>
                </a:solidFill>
              </a:rPr>
              <a:t>(1970s)</a:t>
            </a:r>
          </a:p>
        </p:txBody>
      </p:sp>
      <p:sp>
        <p:nvSpPr>
          <p:cNvPr id="307" name="Rechthoek 306"/>
          <p:cNvSpPr/>
          <p:nvPr/>
        </p:nvSpPr>
        <p:spPr>
          <a:xfrm>
            <a:off x="2802662" y="5329732"/>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err="1">
                <a:solidFill>
                  <a:schemeClr val="tx1"/>
                </a:solidFill>
              </a:rPr>
              <a:t>Investeringsprogr</a:t>
            </a:r>
            <a:r>
              <a:rPr lang="nl-NL" sz="700" dirty="0">
                <a:solidFill>
                  <a:schemeClr val="tx1"/>
                </a:solidFill>
              </a:rPr>
              <a:t>.</a:t>
            </a:r>
          </a:p>
          <a:p>
            <a:pPr algn="ctr"/>
            <a:r>
              <a:rPr lang="nl-NL" sz="700" dirty="0">
                <a:solidFill>
                  <a:schemeClr val="tx1"/>
                </a:solidFill>
              </a:rPr>
              <a:t>van de koning</a:t>
            </a:r>
          </a:p>
        </p:txBody>
      </p:sp>
      <p:sp>
        <p:nvSpPr>
          <p:cNvPr id="96" name="Rechthoek 95"/>
          <p:cNvSpPr/>
          <p:nvPr/>
        </p:nvSpPr>
        <p:spPr>
          <a:xfrm>
            <a:off x="6452080" y="1371372"/>
            <a:ext cx="1161137" cy="5233413"/>
          </a:xfrm>
          <a:prstGeom prst="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800"/>
          </a:p>
        </p:txBody>
      </p:sp>
      <p:sp>
        <p:nvSpPr>
          <p:cNvPr id="99" name="Rechthoek 98"/>
          <p:cNvSpPr/>
          <p:nvPr/>
        </p:nvSpPr>
        <p:spPr>
          <a:xfrm>
            <a:off x="6531942" y="2311419"/>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rivierwateruitstroom</a:t>
            </a:r>
          </a:p>
        </p:txBody>
      </p:sp>
      <p:sp>
        <p:nvSpPr>
          <p:cNvPr id="102" name="Rechthoek 101"/>
          <p:cNvSpPr/>
          <p:nvPr/>
        </p:nvSpPr>
        <p:spPr>
          <a:xfrm>
            <a:off x="5185796" y="2310101"/>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rivierwaterinstroom</a:t>
            </a:r>
          </a:p>
        </p:txBody>
      </p:sp>
      <p:sp>
        <p:nvSpPr>
          <p:cNvPr id="115" name="Rechthoek 114"/>
          <p:cNvSpPr/>
          <p:nvPr/>
        </p:nvSpPr>
        <p:spPr>
          <a:xfrm>
            <a:off x="6531942" y="1791472"/>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dirty="0">
                <a:solidFill>
                  <a:schemeClr val="tx1"/>
                </a:solidFill>
              </a:rPr>
              <a:t>Afname </a:t>
            </a:r>
          </a:p>
          <a:p>
            <a:pPr algn="ctr"/>
            <a:r>
              <a:rPr lang="nl-NL" sz="700" dirty="0">
                <a:solidFill>
                  <a:schemeClr val="tx1"/>
                </a:solidFill>
              </a:rPr>
              <a:t>neerslag</a:t>
            </a:r>
          </a:p>
        </p:txBody>
      </p:sp>
      <p:sp>
        <p:nvSpPr>
          <p:cNvPr id="239" name="Rechthoek 238"/>
          <p:cNvSpPr/>
          <p:nvPr/>
        </p:nvSpPr>
        <p:spPr>
          <a:xfrm>
            <a:off x="1606868" y="3252895"/>
            <a:ext cx="3485239" cy="426720"/>
          </a:xfrm>
          <a:prstGeom prst="rect">
            <a:avLst/>
          </a:prstGeom>
          <a:noFill/>
          <a:ln w="3175" cmpd="sng">
            <a:solidFill>
              <a:srgbClr val="00000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3" name="Rechthoek 72"/>
          <p:cNvSpPr/>
          <p:nvPr/>
        </p:nvSpPr>
        <p:spPr>
          <a:xfrm>
            <a:off x="5185796" y="3320186"/>
            <a:ext cx="1027593" cy="254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a:solidFill>
                  <a:schemeClr val="tx1"/>
                </a:solidFill>
              </a:rPr>
              <a:t>Instroom van </a:t>
            </a:r>
            <a:r>
              <a:rPr lang="nl-NL" sz="700" dirty="0">
                <a:solidFill>
                  <a:schemeClr val="tx1"/>
                </a:solidFill>
              </a:rPr>
              <a:t>geld </a:t>
            </a:r>
          </a:p>
          <a:p>
            <a:pPr algn="ctr"/>
            <a:r>
              <a:rPr lang="nl-NL" sz="700" dirty="0">
                <a:solidFill>
                  <a:schemeClr val="tx1"/>
                </a:solidFill>
              </a:rPr>
              <a:t>(huidig)</a:t>
            </a:r>
          </a:p>
        </p:txBody>
      </p:sp>
      <p:sp>
        <p:nvSpPr>
          <p:cNvPr id="43" name="Tekstvak 42"/>
          <p:cNvSpPr txBox="1"/>
          <p:nvPr/>
        </p:nvSpPr>
        <p:spPr>
          <a:xfrm>
            <a:off x="2826819" y="998080"/>
            <a:ext cx="1082348" cy="307777"/>
          </a:xfrm>
          <a:prstGeom prst="rect">
            <a:avLst/>
          </a:prstGeom>
          <a:noFill/>
          <a:effectLst/>
        </p:spPr>
        <p:txBody>
          <a:bodyPr wrap="none" rtlCol="0">
            <a:spAutoFit/>
          </a:bodyPr>
          <a:lstStyle/>
          <a:p>
            <a:r>
              <a:rPr lang="nl-NL" sz="1400" b="1" dirty="0">
                <a:solidFill>
                  <a:srgbClr val="800000"/>
                </a:solidFill>
              </a:rPr>
              <a:t>Todra Regio</a:t>
            </a:r>
          </a:p>
        </p:txBody>
      </p:sp>
      <p:sp>
        <p:nvSpPr>
          <p:cNvPr id="44" name="Tekstvak 43"/>
          <p:cNvSpPr txBox="1"/>
          <p:nvPr/>
        </p:nvSpPr>
        <p:spPr>
          <a:xfrm>
            <a:off x="7953588" y="994364"/>
            <a:ext cx="969261" cy="307777"/>
          </a:xfrm>
          <a:prstGeom prst="rect">
            <a:avLst/>
          </a:prstGeom>
          <a:noFill/>
          <a:effectLst/>
        </p:spPr>
        <p:txBody>
          <a:bodyPr wrap="none" rtlCol="0">
            <a:spAutoFit/>
          </a:bodyPr>
          <a:lstStyle/>
          <a:p>
            <a:r>
              <a:rPr lang="nl-NL" sz="1400" b="1" dirty="0">
                <a:solidFill>
                  <a:srgbClr val="800000"/>
                </a:solidFill>
              </a:rPr>
              <a:t>Nederland</a:t>
            </a:r>
          </a:p>
        </p:txBody>
      </p:sp>
      <p:sp>
        <p:nvSpPr>
          <p:cNvPr id="45" name="Tekstvak 44"/>
          <p:cNvSpPr txBox="1"/>
          <p:nvPr/>
        </p:nvSpPr>
        <p:spPr>
          <a:xfrm>
            <a:off x="2984130" y="408276"/>
            <a:ext cx="732392" cy="307777"/>
          </a:xfrm>
          <a:prstGeom prst="rect">
            <a:avLst/>
          </a:prstGeom>
          <a:noFill/>
          <a:effectLst/>
        </p:spPr>
        <p:txBody>
          <a:bodyPr wrap="none" rtlCol="0">
            <a:spAutoFit/>
          </a:bodyPr>
          <a:lstStyle/>
          <a:p>
            <a:r>
              <a:rPr lang="nl-NL" sz="1400" b="1" dirty="0">
                <a:solidFill>
                  <a:srgbClr val="800000"/>
                </a:solidFill>
              </a:rPr>
              <a:t>Wereld</a:t>
            </a:r>
          </a:p>
        </p:txBody>
      </p:sp>
      <p:sp>
        <p:nvSpPr>
          <p:cNvPr id="46" name="Tekstvak 45"/>
          <p:cNvSpPr txBox="1"/>
          <p:nvPr/>
        </p:nvSpPr>
        <p:spPr>
          <a:xfrm>
            <a:off x="339452" y="1381532"/>
            <a:ext cx="1178954" cy="307777"/>
          </a:xfrm>
          <a:prstGeom prst="rect">
            <a:avLst/>
          </a:prstGeom>
          <a:noFill/>
          <a:effectLst/>
        </p:spPr>
        <p:txBody>
          <a:bodyPr wrap="none" rtlCol="0">
            <a:spAutoFit/>
          </a:bodyPr>
          <a:lstStyle/>
          <a:p>
            <a:r>
              <a:rPr lang="nl-NL" sz="1400" b="1" dirty="0">
                <a:solidFill>
                  <a:srgbClr val="800000"/>
                </a:solidFill>
              </a:rPr>
              <a:t>Benedenloop</a:t>
            </a:r>
          </a:p>
        </p:txBody>
      </p:sp>
      <p:sp>
        <p:nvSpPr>
          <p:cNvPr id="47" name="Tekstvak 46"/>
          <p:cNvSpPr txBox="1"/>
          <p:nvPr/>
        </p:nvSpPr>
        <p:spPr>
          <a:xfrm>
            <a:off x="2819530" y="1389294"/>
            <a:ext cx="1098565" cy="307777"/>
          </a:xfrm>
          <a:prstGeom prst="rect">
            <a:avLst/>
          </a:prstGeom>
          <a:noFill/>
          <a:effectLst/>
        </p:spPr>
        <p:txBody>
          <a:bodyPr wrap="none" rtlCol="0">
            <a:spAutoFit/>
          </a:bodyPr>
          <a:lstStyle/>
          <a:p>
            <a:r>
              <a:rPr lang="nl-NL" sz="1400" b="1" dirty="0">
                <a:solidFill>
                  <a:srgbClr val="800000"/>
                </a:solidFill>
              </a:rPr>
              <a:t>Middenloop</a:t>
            </a:r>
          </a:p>
        </p:txBody>
      </p:sp>
      <p:sp>
        <p:nvSpPr>
          <p:cNvPr id="48" name="Tekstvak 47"/>
          <p:cNvSpPr txBox="1"/>
          <p:nvPr/>
        </p:nvSpPr>
        <p:spPr>
          <a:xfrm>
            <a:off x="6536604" y="1391692"/>
            <a:ext cx="986969" cy="307777"/>
          </a:xfrm>
          <a:prstGeom prst="rect">
            <a:avLst/>
          </a:prstGeom>
          <a:noFill/>
          <a:effectLst/>
        </p:spPr>
        <p:txBody>
          <a:bodyPr wrap="none" rtlCol="0">
            <a:spAutoFit/>
          </a:bodyPr>
          <a:lstStyle/>
          <a:p>
            <a:r>
              <a:rPr lang="nl-NL" sz="1400" b="1" dirty="0">
                <a:solidFill>
                  <a:srgbClr val="800000"/>
                </a:solidFill>
              </a:rPr>
              <a:t>Bovenloop</a:t>
            </a:r>
          </a:p>
        </p:txBody>
      </p:sp>
    </p:spTree>
    <p:extLst>
      <p:ext uri="{BB962C8B-B14F-4D97-AF65-F5344CB8AC3E}">
        <p14:creationId xmlns:p14="http://schemas.microsoft.com/office/powerpoint/2010/main" val="2197987241"/>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2464</TotalTime>
  <Words>1055</Words>
  <Application>Microsoft Macintosh PowerPoint</Application>
  <PresentationFormat>Diavoorstelling (4:3)</PresentationFormat>
  <Paragraphs>258</Paragraphs>
  <Slides>15</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ＭＳ 明朝</vt:lpstr>
      <vt:lpstr>Arial</vt:lpstr>
      <vt:lpstr>Calibri</vt:lpstr>
      <vt:lpstr>Times</vt:lpstr>
      <vt:lpstr>Times New Roman</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Fontys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Tim Favier</dc:creator>
  <cp:lastModifiedBy>tim favier</cp:lastModifiedBy>
  <cp:revision>65</cp:revision>
  <dcterms:created xsi:type="dcterms:W3CDTF">2017-03-06T15:14:00Z</dcterms:created>
  <dcterms:modified xsi:type="dcterms:W3CDTF">2019-02-24T13:27:42Z</dcterms:modified>
</cp:coreProperties>
</file>