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sldIdLst>
    <p:sldId id="256" r:id="rId5"/>
    <p:sldId id="259" r:id="rId6"/>
    <p:sldId id="271" r:id="rId7"/>
    <p:sldId id="280" r:id="rId8"/>
    <p:sldId id="267" r:id="rId9"/>
    <p:sldId id="275" r:id="rId10"/>
    <p:sldId id="281" r:id="rId11"/>
    <p:sldId id="266" r:id="rId12"/>
    <p:sldId id="272" r:id="rId13"/>
    <p:sldId id="269" r:id="rId14"/>
    <p:sldId id="268" r:id="rId15"/>
    <p:sldId id="27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754DF-80DE-40D5-AC74-C7B5B60EF9DA}" v="15" dt="2024-11-16T11:16:55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20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77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53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6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2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88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0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28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22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92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07573E-2967-49AF-8199-597C590826C9}" type="datetimeFigureOut">
              <a:rPr lang="nl-NL" smtClean="0"/>
              <a:t>3-1-2025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DB957F-0060-4D9C-B3B0-E1E1A55D440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3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HGqXxcikk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yHGqXxcikk?feature=oembed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nric.org/nl/europa-warmt-sneller-op-dan-rest-van-wereld-ipcc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DCIzLbAvz8&amp;t=9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557EE-9D25-D8E2-E499-6B2D411C0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 err="1"/>
              <a:t>Luctor</a:t>
            </a:r>
            <a:r>
              <a:rPr lang="nl-NL" sz="5400" dirty="0"/>
              <a:t> et </a:t>
            </a:r>
            <a:r>
              <a:rPr lang="nl-NL" sz="5400" dirty="0" err="1"/>
              <a:t>emergo</a:t>
            </a:r>
            <a:endParaRPr lang="nl-NL" sz="5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6975E4-7AB4-1C39-06F9-7394CA006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Ook nog in 2100?</a:t>
            </a:r>
          </a:p>
        </p:txBody>
      </p:sp>
    </p:spTree>
    <p:extLst>
      <p:ext uri="{BB962C8B-B14F-4D97-AF65-F5344CB8AC3E}">
        <p14:creationId xmlns:p14="http://schemas.microsoft.com/office/powerpoint/2010/main" val="174210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AC17DF3-EC84-5734-FB11-C9E9CB99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16" y="693003"/>
            <a:ext cx="10301604" cy="881185"/>
          </a:xfrm>
        </p:spPr>
        <p:txBody>
          <a:bodyPr>
            <a:normAutofit fontScale="90000"/>
          </a:bodyPr>
          <a:lstStyle/>
          <a:p>
            <a:r>
              <a:rPr lang="nl-NL" sz="3200" b="1" dirty="0" err="1"/>
              <a:t>Infographic</a:t>
            </a:r>
            <a:r>
              <a:rPr lang="nl-NL" sz="3200" b="1" dirty="0"/>
              <a:t>: </a:t>
            </a:r>
            <a:br>
              <a:rPr lang="nl-NL" sz="3200" b="1" dirty="0"/>
            </a:br>
            <a:r>
              <a:rPr lang="nl-NL" sz="3200" b="1" dirty="0"/>
              <a:t>opdracht 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BF56E2-3D93-2929-824F-2EB8B6CDD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146" y="0"/>
            <a:ext cx="8058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4866D-8CA8-EE7A-B7B8-9BF0B6D0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20837"/>
          </a:xfrm>
        </p:spPr>
        <p:txBody>
          <a:bodyPr>
            <a:normAutofit/>
          </a:bodyPr>
          <a:lstStyle/>
          <a:p>
            <a:r>
              <a:rPr lang="nl-NL" sz="3600" b="1" dirty="0"/>
              <a:t>Wat heb je geleerd? Jullie groep (opdracht 6)</a:t>
            </a:r>
          </a:p>
        </p:txBody>
      </p:sp>
    </p:spTree>
    <p:extLst>
      <p:ext uri="{BB962C8B-B14F-4D97-AF65-F5344CB8AC3E}">
        <p14:creationId xmlns:p14="http://schemas.microsoft.com/office/powerpoint/2010/main" val="239500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4866D-8CA8-EE7A-B7B8-9BF0B6D0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258"/>
            <a:ext cx="10058400" cy="1115477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Wat heb je geleerd?</a:t>
            </a:r>
            <a:br>
              <a:rPr lang="nl-NL" sz="3600" b="1" dirty="0"/>
            </a:br>
            <a:r>
              <a:rPr lang="nl-NL" sz="3600" b="1" dirty="0"/>
              <a:t>Feedback aan een </a:t>
            </a:r>
            <a:br>
              <a:rPr lang="nl-NL" sz="3600" b="1" dirty="0"/>
            </a:br>
            <a:r>
              <a:rPr lang="nl-NL" sz="3600" b="1" dirty="0"/>
              <a:t>andere groep (</a:t>
            </a:r>
            <a:r>
              <a:rPr lang="nl-NL" sz="3600" b="1" dirty="0" err="1"/>
              <a:t>opdr</a:t>
            </a:r>
            <a:r>
              <a:rPr lang="nl-NL" sz="3600" b="1" dirty="0"/>
              <a:t>. 7)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C102C1D-6C23-195A-298E-C108C046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980"/>
          <a:stretch/>
        </p:blipFill>
        <p:spPr>
          <a:xfrm>
            <a:off x="5091735" y="423345"/>
            <a:ext cx="6993149" cy="57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3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0AC321A-0531-68DD-41E0-FA7EFC93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" y="0"/>
            <a:ext cx="10302240" cy="6863802"/>
          </a:xfrm>
          <a:prstGeom prst="rect">
            <a:avLst/>
          </a:prstGeom>
        </p:spPr>
      </p:pic>
      <p:pic>
        <p:nvPicPr>
          <p:cNvPr id="1026" name="Picture 2" descr="Bangladesh verspreidt kennis over klimaatadaptatie met zelfgemaakte MOOCs -  CAS">
            <a:extLst>
              <a:ext uri="{FF2B5EF4-FFF2-40B4-BE49-F238E27FC236}">
                <a16:creationId xmlns:a16="http://schemas.microsoft.com/office/drawing/2014/main" id="{678B536C-49D4-5803-7E7E-B5EDF4AF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85" y="0"/>
            <a:ext cx="5196115" cy="38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585118-231A-CAF5-6808-0A0FAA1C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" y="75419"/>
            <a:ext cx="10058400" cy="1204740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FFFF00"/>
                </a:solidFill>
              </a:rPr>
              <a:t>En een land als Bangladesh? </a:t>
            </a:r>
            <a:br>
              <a:rPr lang="nl-NL" sz="3600" b="1" dirty="0">
                <a:solidFill>
                  <a:srgbClr val="FFFF00"/>
                </a:solidFill>
              </a:rPr>
            </a:br>
            <a:r>
              <a:rPr lang="nl-NL" sz="3600" b="1" dirty="0">
                <a:solidFill>
                  <a:srgbClr val="FFFF00"/>
                </a:solidFill>
              </a:rPr>
              <a:t>Opdracht 8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D4E828A-CB6A-C021-A06C-63959E346D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70"/>
          <a:stretch/>
        </p:blipFill>
        <p:spPr>
          <a:xfrm>
            <a:off x="6995885" y="3556000"/>
            <a:ext cx="5196115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63FD824-814B-9B3D-0505-6F54CAD288AF}"/>
              </a:ext>
            </a:extLst>
          </p:cNvPr>
          <p:cNvSpPr txBox="1"/>
          <p:nvPr/>
        </p:nvSpPr>
        <p:spPr>
          <a:xfrm>
            <a:off x="227452" y="30735"/>
            <a:ext cx="82073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latin typeface="Sans"/>
              </a:rPr>
              <a:t>Welke vragen roept dit bij je op?</a:t>
            </a:r>
            <a:endParaRPr lang="nl-NL" sz="3200" dirty="0">
              <a:latin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A093B22-20A6-7534-7781-121D7011D44F}"/>
              </a:ext>
            </a:extLst>
          </p:cNvPr>
          <p:cNvSpPr txBox="1"/>
          <p:nvPr/>
        </p:nvSpPr>
        <p:spPr>
          <a:xfrm>
            <a:off x="566664" y="5494467"/>
            <a:ext cx="399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Nederland onder water perspective </a:t>
            </a:r>
            <a:r>
              <a:rPr lang="nl-NL" dirty="0">
                <a:solidFill>
                  <a:srgbClr val="6EAC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nl-N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nl-NL" dirty="0"/>
              <a:t> – Marjolein Vledder</a:t>
            </a:r>
          </a:p>
        </p:txBody>
      </p:sp>
      <p:pic>
        <p:nvPicPr>
          <p:cNvPr id="6" name="Online Media 5" descr="Nederland onder water perspective">
            <a:hlinkClick r:id="" action="ppaction://media"/>
            <a:extLst>
              <a:ext uri="{FF2B5EF4-FFF2-40B4-BE49-F238E27FC236}">
                <a16:creationId xmlns:a16="http://schemas.microsoft.com/office/drawing/2014/main" id="{D5BE3344-115F-89BD-5E9D-06211B3DD0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7508" y="701105"/>
            <a:ext cx="7514492" cy="56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63FD824-814B-9B3D-0505-6F54CAD288AF}"/>
              </a:ext>
            </a:extLst>
          </p:cNvPr>
          <p:cNvSpPr txBox="1"/>
          <p:nvPr/>
        </p:nvSpPr>
        <p:spPr>
          <a:xfrm>
            <a:off x="240773" y="154762"/>
            <a:ext cx="86335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latin typeface="Sans"/>
              </a:rPr>
              <a:t>Welke langetermijnstrategie moet NL volgen gezien de verwachte zeespiegelstijging?</a:t>
            </a:r>
            <a:endParaRPr lang="nl-NL" sz="32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286EA0B2-0024-BF0C-0BDC-0DA869C8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80" y="1594427"/>
            <a:ext cx="8068074" cy="4524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F98E4-5C50-CBF7-E9BC-9257C5FC6F75}"/>
              </a:ext>
            </a:extLst>
          </p:cNvPr>
          <p:cNvSpPr txBox="1"/>
          <p:nvPr/>
        </p:nvSpPr>
        <p:spPr>
          <a:xfrm>
            <a:off x="317500" y="15083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64A6"/>
                </a:solidFill>
              </a:rPr>
              <a:t>Zeespiegel</a:t>
            </a:r>
            <a:r>
              <a:rPr lang="en-GB" b="1" dirty="0">
                <a:solidFill>
                  <a:srgbClr val="0064A6"/>
                </a:solidFill>
              </a:rPr>
              <a:t> </a:t>
            </a:r>
            <a:r>
              <a:rPr lang="en-GB" b="1" dirty="0" err="1">
                <a:solidFill>
                  <a:srgbClr val="0064A6"/>
                </a:solidFill>
              </a:rPr>
              <a:t>bij</a:t>
            </a:r>
            <a:r>
              <a:rPr lang="en-GB" b="1" dirty="0">
                <a:solidFill>
                  <a:srgbClr val="0064A6"/>
                </a:solidFill>
              </a:rPr>
              <a:t> Nederland</a:t>
            </a:r>
            <a:endParaRPr lang="en-NL" b="1" dirty="0">
              <a:solidFill>
                <a:srgbClr val="0064A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7295D-8BEB-2997-14DC-58E6192A858B}"/>
              </a:ext>
            </a:extLst>
          </p:cNvPr>
          <p:cNvSpPr txBox="1"/>
          <p:nvPr/>
        </p:nvSpPr>
        <p:spPr>
          <a:xfrm>
            <a:off x="317500" y="1877706"/>
            <a:ext cx="1206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tx2"/>
                </a:solidFill>
              </a:rPr>
              <a:t>Bron</a:t>
            </a:r>
            <a:r>
              <a:rPr lang="en-GB" sz="1600" dirty="0">
                <a:solidFill>
                  <a:schemeClr val="tx2"/>
                </a:solidFill>
              </a:rPr>
              <a:t>: KNMI</a:t>
            </a:r>
            <a:endParaRPr lang="en-N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8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BDEBC-AF10-0B10-0038-56E6C181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Infographic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A2167B-B7C6-5812-AD83-87E5BEAC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gaat in een groepje van 3 een </a:t>
            </a:r>
            <a:r>
              <a:rPr lang="nl-NL" dirty="0" err="1"/>
              <a:t>infographic</a:t>
            </a:r>
            <a:r>
              <a:rPr lang="nl-NL" dirty="0"/>
              <a:t> maken. Deze gaat over de strategie voor de lange termijn die Nederland volgens jullie het beste kan kiezen om de al sneller stijgende zeespiegel het hoofd te bieden. </a:t>
            </a:r>
          </a:p>
          <a:p>
            <a:r>
              <a:rPr lang="nl-NL" dirty="0"/>
              <a:t>Voordat je start met het werken aan de </a:t>
            </a:r>
            <a:r>
              <a:rPr lang="nl-NL" dirty="0" err="1"/>
              <a:t>infographic</a:t>
            </a:r>
            <a:r>
              <a:rPr lang="nl-NL" dirty="0"/>
              <a:t>, krijg je eerst vier deelopdrachten die je op weg helpen:</a:t>
            </a:r>
          </a:p>
          <a:p>
            <a:r>
              <a:rPr lang="nl-NL" dirty="0"/>
              <a:t>1. Hoe leidt stijgende zeespiegel tot meer overstromingsgevaar in laag-Nederland?</a:t>
            </a:r>
          </a:p>
          <a:p>
            <a:r>
              <a:rPr lang="nl-NL" dirty="0"/>
              <a:t>2. Wat hoop je en wat verwacht je dat de CO2-uitstoot doen deze eeuw?</a:t>
            </a:r>
          </a:p>
          <a:p>
            <a:r>
              <a:rPr lang="nl-NL" dirty="0"/>
              <a:t>3. Welke langetermijnstrategieën zijn er voor Nederland bedacht om de stijgende zeespiegel het hoofd te bieden?</a:t>
            </a:r>
          </a:p>
        </p:txBody>
      </p:sp>
    </p:spTree>
    <p:extLst>
      <p:ext uri="{BB962C8B-B14F-4D97-AF65-F5344CB8AC3E}">
        <p14:creationId xmlns:p14="http://schemas.microsoft.com/office/powerpoint/2010/main" val="404562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A78990-2CCB-D98B-9F56-35F0300BFA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9442" y="647994"/>
            <a:ext cx="11150477" cy="5748341"/>
          </a:xfrm>
        </p:spPr>
        <p:txBody>
          <a:bodyPr>
            <a:normAutofit lnSpcReduction="10000"/>
          </a:bodyPr>
          <a:lstStyle/>
          <a:p>
            <a:r>
              <a:rPr lang="nl-NL" sz="2400" b="1" dirty="0"/>
              <a:t>Opdracht 1. Al meer overstromingsgevaar: hoe dan?</a:t>
            </a:r>
            <a:endParaRPr lang="nl-NL" sz="2400" dirty="0"/>
          </a:p>
          <a:p>
            <a:r>
              <a:rPr lang="nl-NL" sz="2400" dirty="0"/>
              <a:t>Lees de</a:t>
            </a:r>
            <a:r>
              <a:rPr lang="nl-NL" dirty="0"/>
              <a:t> </a:t>
            </a:r>
            <a:r>
              <a:rPr lang="nl-NL" sz="2400" dirty="0"/>
              <a:t>verwachtingen van de klimaatverandering van het IPCC voor Europa:  </a:t>
            </a:r>
            <a:r>
              <a:rPr lang="nl-NL" dirty="0">
                <a:hlinkClick r:id="rId2"/>
              </a:rPr>
              <a:t>Europa warmt sneller op dan rest van wereld (IPCC) (unric.org)</a:t>
            </a:r>
            <a:endParaRPr lang="nl-NL" sz="2000" dirty="0"/>
          </a:p>
          <a:p>
            <a:r>
              <a:rPr lang="nl-NL" sz="2400" dirty="0"/>
              <a:t>en maak dan  het relatieschema dat geldt voor Nederland op de volgende bladzijde af m.b.v. de begrippen: </a:t>
            </a:r>
          </a:p>
          <a:p>
            <a:r>
              <a:rPr lang="nl-NL" sz="2400" dirty="0"/>
              <a:t>- Hogere zeespiegel</a:t>
            </a:r>
          </a:p>
          <a:p>
            <a:r>
              <a:rPr lang="nl-NL" sz="2400" dirty="0"/>
              <a:t>- Heviger buien</a:t>
            </a:r>
          </a:p>
          <a:p>
            <a:r>
              <a:rPr lang="nl-NL" sz="2400" dirty="0"/>
              <a:t>- Meer piekafvoeren</a:t>
            </a:r>
          </a:p>
          <a:p>
            <a:r>
              <a:rPr lang="nl-NL" sz="2400" dirty="0"/>
              <a:t>- Hoger debiet</a:t>
            </a:r>
          </a:p>
          <a:p>
            <a:r>
              <a:rPr lang="nl-NL" sz="2400" dirty="0"/>
              <a:t>- Meer neerslag (in de winter)</a:t>
            </a:r>
          </a:p>
          <a:p>
            <a:r>
              <a:rPr lang="nl-NL" sz="2400" dirty="0"/>
              <a:t>- Meer bedreiging kustverdediging</a:t>
            </a:r>
          </a:p>
          <a:p>
            <a:r>
              <a:rPr lang="nl-NL" sz="2400" dirty="0"/>
              <a:t>- Meer regen </a:t>
            </a:r>
            <a:r>
              <a:rPr lang="nl-NL" sz="2400" dirty="0" err="1"/>
              <a:t>ipv</a:t>
            </a:r>
            <a:r>
              <a:rPr lang="nl-NL" sz="2400" dirty="0"/>
              <a:t> sneeuwval in de Alpen</a:t>
            </a:r>
          </a:p>
          <a:p>
            <a:r>
              <a:rPr lang="nl-NL" sz="2400" dirty="0"/>
              <a:t>- Opstuwing rivierwater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819E012-B3C2-CEE7-3601-24021BDB06ED}"/>
              </a:ext>
            </a:extLst>
          </p:cNvPr>
          <p:cNvSpPr txBox="1"/>
          <p:nvPr/>
        </p:nvSpPr>
        <p:spPr>
          <a:xfrm>
            <a:off x="7528559" y="6396335"/>
            <a:ext cx="443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Bron: KNMI.nl</a:t>
            </a:r>
          </a:p>
        </p:txBody>
      </p:sp>
    </p:spTree>
    <p:extLst>
      <p:ext uri="{BB962C8B-B14F-4D97-AF65-F5344CB8AC3E}">
        <p14:creationId xmlns:p14="http://schemas.microsoft.com/office/powerpoint/2010/main" val="15158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diagram, lijn, Technische tekening, Plan&#10;&#10;Automatisch gegenereerde beschrijving">
            <a:extLst>
              <a:ext uri="{FF2B5EF4-FFF2-40B4-BE49-F238E27FC236}">
                <a16:creationId xmlns:a16="http://schemas.microsoft.com/office/drawing/2014/main" id="{462C04AC-D213-262A-6568-B65CF9FCD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4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60D80-F764-6CAE-5C5A-75E1F09F5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diagram, Plan, tekst, Technische tekening&#10;&#10;Automatisch gegenereerde beschrijving">
            <a:extLst>
              <a:ext uri="{FF2B5EF4-FFF2-40B4-BE49-F238E27FC236}">
                <a16:creationId xmlns:a16="http://schemas.microsoft.com/office/drawing/2014/main" id="{B2E05261-61C8-890C-2A0D-B280A53E1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/>
          <a:stretch/>
        </p:blipFill>
        <p:spPr bwMode="auto">
          <a:xfrm>
            <a:off x="2231571" y="75666"/>
            <a:ext cx="7652658" cy="6774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497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5FCC9-9353-71F1-9FB7-FE6D80347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64" y="616274"/>
            <a:ext cx="10058400" cy="810173"/>
          </a:xfrm>
        </p:spPr>
        <p:txBody>
          <a:bodyPr>
            <a:normAutofit fontScale="90000"/>
          </a:bodyPr>
          <a:lstStyle/>
          <a:p>
            <a:r>
              <a:rPr lang="nl-NL" sz="2400" b="1" dirty="0">
                <a:latin typeface="+mn-lt"/>
              </a:rPr>
              <a:t>Opdracht 2 en 3: wat</a:t>
            </a:r>
            <a:r>
              <a:rPr lang="nl-NL" sz="2400" b="1" i="1" dirty="0">
                <a:latin typeface="+mn-lt"/>
              </a:rPr>
              <a:t> hoop </a:t>
            </a:r>
            <a:r>
              <a:rPr lang="nl-NL" sz="2400" b="1" dirty="0">
                <a:latin typeface="+mn-lt"/>
              </a:rPr>
              <a:t>je en wat </a:t>
            </a:r>
            <a:r>
              <a:rPr lang="nl-NL" sz="2400" b="1" i="1" dirty="0">
                <a:latin typeface="+mn-lt"/>
              </a:rPr>
              <a:t>verwacht</a:t>
            </a:r>
            <a:r>
              <a:rPr lang="nl-NL" sz="2400" b="1" dirty="0">
                <a:latin typeface="+mn-lt"/>
              </a:rPr>
              <a:t> je m.b.t. de CO</a:t>
            </a:r>
            <a:r>
              <a:rPr lang="nl-NL" sz="2000" b="1" dirty="0">
                <a:latin typeface="+mn-lt"/>
              </a:rPr>
              <a:t>2</a:t>
            </a:r>
            <a:r>
              <a:rPr lang="nl-NL" sz="2400" b="1" dirty="0">
                <a:latin typeface="+mn-lt"/>
              </a:rPr>
              <a:t>-uitstoot in deze eeuw? </a:t>
            </a:r>
            <a:br>
              <a:rPr lang="nl-NL" sz="2400" b="1" dirty="0">
                <a:latin typeface="+mn-lt"/>
              </a:rPr>
            </a:br>
            <a:r>
              <a:rPr lang="nl-NL" sz="2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KNMI'23-klimaatscenario's in het kort (youtube.com)</a:t>
            </a:r>
            <a:endParaRPr lang="nl-NL" sz="22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5882B4F-AD3B-2950-7A90-8E56076B6CA5}"/>
              </a:ext>
            </a:extLst>
          </p:cNvPr>
          <p:cNvCxnSpPr>
            <a:cxnSpLocks/>
          </p:cNvCxnSpPr>
          <p:nvPr/>
        </p:nvCxnSpPr>
        <p:spPr>
          <a:xfrm>
            <a:off x="9208589" y="2369047"/>
            <a:ext cx="0" cy="33629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6F05FA8-6DE4-EC63-AD79-6C6D44D3D74C}"/>
              </a:ext>
            </a:extLst>
          </p:cNvPr>
          <p:cNvCxnSpPr>
            <a:cxnSpLocks/>
          </p:cNvCxnSpPr>
          <p:nvPr/>
        </p:nvCxnSpPr>
        <p:spPr>
          <a:xfrm>
            <a:off x="7432630" y="4050527"/>
            <a:ext cx="34487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145CA2C2-F534-C800-0CC0-286ACC558889}"/>
              </a:ext>
            </a:extLst>
          </p:cNvPr>
          <p:cNvSpPr txBox="1"/>
          <p:nvPr/>
        </p:nvSpPr>
        <p:spPr>
          <a:xfrm>
            <a:off x="6152594" y="3788917"/>
            <a:ext cx="144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Mondiale samenwerking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B264902-1EE3-2352-A5FB-6CA4E7A9A130}"/>
              </a:ext>
            </a:extLst>
          </p:cNvPr>
          <p:cNvSpPr txBox="1"/>
          <p:nvPr/>
        </p:nvSpPr>
        <p:spPr>
          <a:xfrm>
            <a:off x="10881360" y="3788917"/>
            <a:ext cx="144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Mondiale polarisatie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85A96C8-0151-0C7F-6941-CF853D93A0E2}"/>
              </a:ext>
            </a:extLst>
          </p:cNvPr>
          <p:cNvSpPr txBox="1"/>
          <p:nvPr/>
        </p:nvSpPr>
        <p:spPr>
          <a:xfrm>
            <a:off x="8477069" y="1836298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Duurzame burgers en bedrijven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691928C-5A52-B230-32A3-FF9CA31978A2}"/>
              </a:ext>
            </a:extLst>
          </p:cNvPr>
          <p:cNvSpPr txBox="1"/>
          <p:nvPr/>
        </p:nvSpPr>
        <p:spPr>
          <a:xfrm>
            <a:off x="8477069" y="5787916"/>
            <a:ext cx="172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milieuvervuilende burgers en bedrijven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6A0543-0431-5023-FB72-14B71492197B}"/>
              </a:ext>
            </a:extLst>
          </p:cNvPr>
          <p:cNvSpPr txBox="1"/>
          <p:nvPr/>
        </p:nvSpPr>
        <p:spPr>
          <a:xfrm>
            <a:off x="7821985" y="2952520"/>
            <a:ext cx="65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A21385-38D5-0D84-0C3D-B5E6658C72A1}"/>
              </a:ext>
            </a:extLst>
          </p:cNvPr>
          <p:cNvSpPr txBox="1"/>
          <p:nvPr/>
        </p:nvSpPr>
        <p:spPr>
          <a:xfrm>
            <a:off x="9717433" y="2952520"/>
            <a:ext cx="65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AC54973-8155-D88B-D8F4-E7A145348412}"/>
              </a:ext>
            </a:extLst>
          </p:cNvPr>
          <p:cNvSpPr txBox="1"/>
          <p:nvPr/>
        </p:nvSpPr>
        <p:spPr>
          <a:xfrm>
            <a:off x="7860199" y="4798932"/>
            <a:ext cx="65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D83A7CA-3EAC-3B60-BBAF-2837F5E38D65}"/>
              </a:ext>
            </a:extLst>
          </p:cNvPr>
          <p:cNvSpPr txBox="1"/>
          <p:nvPr/>
        </p:nvSpPr>
        <p:spPr>
          <a:xfrm>
            <a:off x="9717433" y="4734556"/>
            <a:ext cx="65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591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A78990-2CCB-D98B-9F56-35F0300BFA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3717" y="481529"/>
            <a:ext cx="10025800" cy="5541963"/>
          </a:xfrm>
        </p:spPr>
        <p:txBody>
          <a:bodyPr>
            <a:normAutofit/>
          </a:bodyPr>
          <a:lstStyle/>
          <a:p>
            <a:r>
              <a:rPr lang="nl-NL" sz="2400" b="1" dirty="0"/>
              <a:t>Opdracht 4: Wat gaan we doen tegen de zeespiegelstijging?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0779D2A-7CF9-D9E3-4C89-D3346B117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10633"/>
              </p:ext>
            </p:extLst>
          </p:nvPr>
        </p:nvGraphicFramePr>
        <p:xfrm>
          <a:off x="903717" y="1501200"/>
          <a:ext cx="9773919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4228719995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4049507531"/>
                    </a:ext>
                  </a:extLst>
                </a:gridCol>
                <a:gridCol w="3881119">
                  <a:extLst>
                    <a:ext uri="{9D8B030D-6E8A-4147-A177-3AD203B41FA5}">
                      <a16:colId xmlns:a16="http://schemas.microsoft.com/office/drawing/2014/main" val="4048285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strategie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nadelen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41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Beschermen open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4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Beschermen gesloten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1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Zeewaarts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6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Meebewegen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6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774876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94D1930CC6C4BB14E67CC78B6D37F" ma:contentTypeVersion="16" ma:contentTypeDescription="Een nieuw document maken." ma:contentTypeScope="" ma:versionID="9656946ab5bee98a7b27a7e8dae29d88">
  <xsd:schema xmlns:xsd="http://www.w3.org/2001/XMLSchema" xmlns:xs="http://www.w3.org/2001/XMLSchema" xmlns:p="http://schemas.microsoft.com/office/2006/metadata/properties" xmlns:ns3="37820389-74b7-4538-af11-9239ab6d457f" xmlns:ns4="b0271733-d0c2-4b84-aadc-9880f6a7779b" targetNamespace="http://schemas.microsoft.com/office/2006/metadata/properties" ma:root="true" ma:fieldsID="108ad97cae961af9d58dc662c337da91" ns3:_="" ns4:_="">
    <xsd:import namespace="37820389-74b7-4538-af11-9239ab6d457f"/>
    <xsd:import namespace="b0271733-d0c2-4b84-aadc-9880f6a777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20389-74b7-4538-af11-9239ab6d45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71733-d0c2-4b84-aadc-9880f6a7779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7820389-74b7-4538-af11-9239ab6d457f" xsi:nil="true"/>
  </documentManagement>
</p:properties>
</file>

<file path=customXml/itemProps1.xml><?xml version="1.0" encoding="utf-8"?>
<ds:datastoreItem xmlns:ds="http://schemas.openxmlformats.org/officeDocument/2006/customXml" ds:itemID="{09BF4AAA-CAE4-4B8D-9647-5F93280A5C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FA070-2E37-40AF-9538-FB65041A3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20389-74b7-4538-af11-9239ab6d457f"/>
    <ds:schemaRef ds:uri="b0271733-d0c2-4b84-aadc-9880f6a777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EBA628-2CA1-4313-BD08-37E3642104A6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37820389-74b7-4538-af11-9239ab6d457f"/>
    <ds:schemaRef ds:uri="http://schemas.microsoft.com/office/infopath/2007/PartnerControls"/>
    <ds:schemaRef ds:uri="http://schemas.openxmlformats.org/package/2006/metadata/core-properties"/>
    <ds:schemaRef ds:uri="b0271733-d0c2-4b84-aadc-9880f6a7779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</TotalTime>
  <Words>361</Words>
  <Application>Microsoft Office PowerPoint</Application>
  <PresentationFormat>Breedbeeld</PresentationFormat>
  <Paragraphs>46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Sans</vt:lpstr>
      <vt:lpstr>Times New Roman</vt:lpstr>
      <vt:lpstr>Terugblik</vt:lpstr>
      <vt:lpstr>Luctor et emergo</vt:lpstr>
      <vt:lpstr>PowerPoint-presentatie</vt:lpstr>
      <vt:lpstr>PowerPoint-presentatie</vt:lpstr>
      <vt:lpstr>Infographic</vt:lpstr>
      <vt:lpstr>PowerPoint-presentatie</vt:lpstr>
      <vt:lpstr>PowerPoint-presentatie</vt:lpstr>
      <vt:lpstr>PowerPoint-presentatie</vt:lpstr>
      <vt:lpstr>Opdracht 2 en 3: wat hoop je en wat verwacht je m.b.t. de CO2-uitstoot in deze eeuw?  KNMI'23-klimaatscenario's in het kort (youtube.com)</vt:lpstr>
      <vt:lpstr>PowerPoint-presentatie</vt:lpstr>
      <vt:lpstr>Infographic:  opdracht 5</vt:lpstr>
      <vt:lpstr>Wat heb je geleerd? Jullie groep (opdracht 6)</vt:lpstr>
      <vt:lpstr>Wat heb je geleerd? Feedback aan een  andere groep (opdr. 7)</vt:lpstr>
      <vt:lpstr>En een land als Bangladesh?  Opdracht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Karkdijk, J. (KAR)</dc:creator>
  <cp:lastModifiedBy>Joop van der Schee</cp:lastModifiedBy>
  <cp:revision>15</cp:revision>
  <dcterms:created xsi:type="dcterms:W3CDTF">2023-06-05T08:31:38Z</dcterms:created>
  <dcterms:modified xsi:type="dcterms:W3CDTF">2025-01-03T10:36:15Z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0x0101008B294D1930CC6C4BB14E67CC78B6D37F</vt:lpwstr>
  </property>
</Properties>
</file>